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notesSlides/notesSlide2.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drawings/drawing5.xml" ContentType="application/vnd.openxmlformats-officedocument.drawingml.chartshapes+xml"/>
  <Override PartName="/ppt/notesSlides/notesSlide4.xml" ContentType="application/vnd.openxmlformats-officedocument.presentationml.notesSlide+xml"/>
  <Override PartName="/ppt/charts/chart9.xml" ContentType="application/vnd.openxmlformats-officedocument.drawingml.chart+xml"/>
  <Override PartName="/ppt/drawings/drawing6.xml" ContentType="application/vnd.openxmlformats-officedocument.drawingml.chartshapes+xml"/>
  <Override PartName="/ppt/charts/chart10.xml" ContentType="application/vnd.openxmlformats-officedocument.drawingml.chart+xml"/>
  <Override PartName="/ppt/theme/themeOverride1.xml" ContentType="application/vnd.openxmlformats-officedocument.themeOverride+xml"/>
  <Override PartName="/ppt/drawings/drawing7.xml" ContentType="application/vnd.openxmlformats-officedocument.drawingml.chartshapes+xml"/>
  <Override PartName="/ppt/notesSlides/notesSlide5.xml" ContentType="application/vnd.openxmlformats-officedocument.presentationml.notesSlide+xml"/>
  <Override PartName="/ppt/charts/chart11.xml" ContentType="application/vnd.openxmlformats-officedocument.drawingml.chart+xml"/>
  <Override PartName="/ppt/drawings/drawing8.xml" ContentType="application/vnd.openxmlformats-officedocument.drawingml.chartshapes+xml"/>
  <Override PartName="/ppt/charts/chart12.xml" ContentType="application/vnd.openxmlformats-officedocument.drawingml.chart+xml"/>
  <Override PartName="/ppt/drawings/drawing9.xml" ContentType="application/vnd.openxmlformats-officedocument.drawingml.chartshapes+xml"/>
  <Override PartName="/ppt/notesSlides/notesSlide6.xml" ContentType="application/vnd.openxmlformats-officedocument.presentationml.notesSlide+xml"/>
  <Override PartName="/ppt/charts/chart13.xml" ContentType="application/vnd.openxmlformats-officedocument.drawingml.chart+xml"/>
  <Override PartName="/ppt/drawings/drawing10.xml" ContentType="application/vnd.openxmlformats-officedocument.drawingml.chartshapes+xml"/>
  <Override PartName="/ppt/notesSlides/notesSlide7.xml" ContentType="application/vnd.openxmlformats-officedocument.presentationml.notesSlide+xml"/>
  <Override PartName="/ppt/charts/chart14.xml" ContentType="application/vnd.openxmlformats-officedocument.drawingml.chart+xml"/>
  <Override PartName="/ppt/drawings/drawing11.xml" ContentType="application/vnd.openxmlformats-officedocument.drawingml.chartshapes+xml"/>
  <Override PartName="/ppt/charts/chart15.xml" ContentType="application/vnd.openxmlformats-officedocument.drawingml.chart+xml"/>
  <Override PartName="/ppt/theme/themeOverride2.xml" ContentType="application/vnd.openxmlformats-officedocument.themeOverride+xml"/>
  <Override PartName="/ppt/drawings/drawing12.xml" ContentType="application/vnd.openxmlformats-officedocument.drawingml.chartshapes+xml"/>
  <Override PartName="/ppt/notesSlides/notesSlide8.xml" ContentType="application/vnd.openxmlformats-officedocument.presentationml.notesSlide+xml"/>
  <Override PartName="/ppt/charts/chart16.xml" ContentType="application/vnd.openxmlformats-officedocument.drawingml.chart+xml"/>
  <Override PartName="/ppt/drawings/drawing13.xml" ContentType="application/vnd.openxmlformats-officedocument.drawingml.chartshapes+xml"/>
  <Override PartName="/ppt/charts/chart17.xml" ContentType="application/vnd.openxmlformats-officedocument.drawingml.chart+xml"/>
  <Override PartName="/ppt/drawings/drawing14.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300" r:id="rId5"/>
    <p:sldId id="282" r:id="rId6"/>
    <p:sldId id="299" r:id="rId7"/>
    <p:sldId id="298" r:id="rId8"/>
    <p:sldId id="297" r:id="rId9"/>
    <p:sldId id="286" r:id="rId10"/>
    <p:sldId id="296" r:id="rId11"/>
    <p:sldId id="295" r:id="rId12"/>
    <p:sldId id="294" r:id="rId13"/>
    <p:sldId id="293" r:id="rId14"/>
    <p:sldId id="269" r:id="rId15"/>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Goodrum@dimensional.com" initials="T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35627D"/>
    <a:srgbClr val="7F7F7F"/>
    <a:srgbClr val="595959"/>
    <a:srgbClr val="000000"/>
    <a:srgbClr val="6EA1B7"/>
    <a:srgbClr val="A6A6A6"/>
    <a:srgbClr val="B1B1B1"/>
    <a:srgbClr val="C5A43B"/>
    <a:srgbClr val="A5C3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15" autoAdjust="0"/>
    <p:restoredTop sz="99756" autoAdjust="0"/>
  </p:normalViewPr>
  <p:slideViewPr>
    <p:cSldViewPr snapToGrid="0">
      <p:cViewPr>
        <p:scale>
          <a:sx n="56" d="100"/>
          <a:sy n="56" d="100"/>
        </p:scale>
        <p:origin x="-619" y="24"/>
      </p:cViewPr>
      <p:guideLst>
        <p:guide orient="horz" pos="4474"/>
        <p:guide orient="horz" pos="4191"/>
        <p:guide orient="horz" pos="3127"/>
        <p:guide orient="horz" pos="3686"/>
        <p:guide orient="horz" pos="670"/>
        <p:guide orient="horz" pos="4719"/>
        <p:guide orient="horz" pos="862"/>
        <p:guide orient="horz" pos="1839"/>
        <p:guide orient="horz" pos="1189"/>
        <p:guide orient="horz" pos="3327"/>
        <p:guide pos="2705"/>
        <p:guide pos="2214"/>
        <p:guide pos="5990"/>
        <p:guide pos="434"/>
        <p:guide pos="2969"/>
        <p:guide pos="3161"/>
        <p:guide pos="3991"/>
        <p:guide pos="4289"/>
        <p:guide pos="5337"/>
        <p:guide pos="5619"/>
        <p:guide pos="1318"/>
        <p:guide pos="2089"/>
      </p:guideLst>
    </p:cSldViewPr>
  </p:slid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package" Target="../embeddings/Microsoft_Excel_Worksheet13.xlsx"/><Relationship Id="rId1" Type="http://schemas.openxmlformats.org/officeDocument/2006/relationships/themeOverride" Target="../theme/themeOverride1.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4.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15.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18.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19.xlsx"/></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package" Target="../embeddings/Microsoft_Excel_Worksheet21.xlsx"/><Relationship Id="rId1" Type="http://schemas.openxmlformats.org/officeDocument/2006/relationships/themeOverride" Target="../theme/themeOverride2.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package" Target="../embeddings/Microsoft_Excel_Worksheet22.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package" Target="../embeddings/Microsoft_Excel_Worksheet2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7.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9.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0.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858252626351555E-2"/>
          <c:y val="3.125E-2"/>
          <c:w val="0.93980001719767314"/>
          <c:h val="0.92045454545454541"/>
        </c:manualLayout>
      </c:layout>
      <c:areaChart>
        <c:grouping val="standard"/>
        <c:varyColors val="0"/>
        <c:ser>
          <c:idx val="1"/>
          <c:order val="1"/>
          <c:tx>
            <c:strRef>
              <c:f>Sheet1!$C$1</c:f>
              <c:strCache>
                <c:ptCount val="1"/>
                <c:pt idx="0">
                  <c:v>line</c:v>
                </c:pt>
              </c:strCache>
            </c:strRef>
          </c:tx>
          <c:spPr>
            <a:solidFill>
              <a:schemeClr val="bg1">
                <a:lumMod val="85000"/>
              </a:schemeClr>
            </a:solidFill>
            <a:ln w="25400">
              <a:noFill/>
            </a:ln>
          </c:spPr>
          <c:cat>
            <c:numRef>
              <c:f>Sheet1!$A$2:$A$68</c:f>
              <c:numCache>
                <c:formatCode>mmm\ dd\,\ yyyy</c:formatCode>
                <c:ptCount val="67"/>
                <c:pt idx="0">
                  <c:v>41912</c:v>
                </c:pt>
                <c:pt idx="1">
                  <c:v>41913</c:v>
                </c:pt>
                <c:pt idx="2">
                  <c:v>41914</c:v>
                </c:pt>
                <c:pt idx="3">
                  <c:v>41915</c:v>
                </c:pt>
                <c:pt idx="4">
                  <c:v>41918</c:v>
                </c:pt>
                <c:pt idx="5">
                  <c:v>41919</c:v>
                </c:pt>
                <c:pt idx="6">
                  <c:v>41920</c:v>
                </c:pt>
                <c:pt idx="7">
                  <c:v>41921</c:v>
                </c:pt>
                <c:pt idx="8">
                  <c:v>41922</c:v>
                </c:pt>
                <c:pt idx="9">
                  <c:v>41925</c:v>
                </c:pt>
                <c:pt idx="10">
                  <c:v>41926</c:v>
                </c:pt>
                <c:pt idx="11">
                  <c:v>41927</c:v>
                </c:pt>
                <c:pt idx="12">
                  <c:v>41928</c:v>
                </c:pt>
                <c:pt idx="13">
                  <c:v>41929</c:v>
                </c:pt>
                <c:pt idx="14">
                  <c:v>41932</c:v>
                </c:pt>
                <c:pt idx="15">
                  <c:v>41933</c:v>
                </c:pt>
                <c:pt idx="16">
                  <c:v>41934</c:v>
                </c:pt>
                <c:pt idx="17">
                  <c:v>41935</c:v>
                </c:pt>
                <c:pt idx="18">
                  <c:v>41936</c:v>
                </c:pt>
                <c:pt idx="19">
                  <c:v>41939</c:v>
                </c:pt>
                <c:pt idx="20">
                  <c:v>41940</c:v>
                </c:pt>
                <c:pt idx="21">
                  <c:v>41941</c:v>
                </c:pt>
                <c:pt idx="22">
                  <c:v>41942</c:v>
                </c:pt>
                <c:pt idx="23">
                  <c:v>41943</c:v>
                </c:pt>
                <c:pt idx="24">
                  <c:v>41946</c:v>
                </c:pt>
                <c:pt idx="25">
                  <c:v>41947</c:v>
                </c:pt>
                <c:pt idx="26">
                  <c:v>41948</c:v>
                </c:pt>
                <c:pt idx="27">
                  <c:v>41949</c:v>
                </c:pt>
                <c:pt idx="28">
                  <c:v>41950</c:v>
                </c:pt>
                <c:pt idx="29">
                  <c:v>41953</c:v>
                </c:pt>
                <c:pt idx="30">
                  <c:v>41954</c:v>
                </c:pt>
                <c:pt idx="31">
                  <c:v>41955</c:v>
                </c:pt>
                <c:pt idx="32">
                  <c:v>41956</c:v>
                </c:pt>
                <c:pt idx="33">
                  <c:v>41957</c:v>
                </c:pt>
                <c:pt idx="34">
                  <c:v>41960</c:v>
                </c:pt>
                <c:pt idx="35">
                  <c:v>41961</c:v>
                </c:pt>
                <c:pt idx="36">
                  <c:v>41962</c:v>
                </c:pt>
                <c:pt idx="37">
                  <c:v>41963</c:v>
                </c:pt>
                <c:pt idx="38">
                  <c:v>41964</c:v>
                </c:pt>
                <c:pt idx="39">
                  <c:v>41967</c:v>
                </c:pt>
                <c:pt idx="40">
                  <c:v>41968</c:v>
                </c:pt>
                <c:pt idx="41">
                  <c:v>41969</c:v>
                </c:pt>
                <c:pt idx="42">
                  <c:v>41970</c:v>
                </c:pt>
                <c:pt idx="43">
                  <c:v>41971</c:v>
                </c:pt>
                <c:pt idx="44">
                  <c:v>41974</c:v>
                </c:pt>
                <c:pt idx="45">
                  <c:v>41975</c:v>
                </c:pt>
                <c:pt idx="46">
                  <c:v>41976</c:v>
                </c:pt>
                <c:pt idx="47">
                  <c:v>41977</c:v>
                </c:pt>
                <c:pt idx="48">
                  <c:v>41978</c:v>
                </c:pt>
                <c:pt idx="49">
                  <c:v>41981</c:v>
                </c:pt>
                <c:pt idx="50">
                  <c:v>41982</c:v>
                </c:pt>
                <c:pt idx="51">
                  <c:v>41983</c:v>
                </c:pt>
                <c:pt idx="52">
                  <c:v>41984</c:v>
                </c:pt>
                <c:pt idx="53">
                  <c:v>41985</c:v>
                </c:pt>
                <c:pt idx="54">
                  <c:v>41988</c:v>
                </c:pt>
                <c:pt idx="55">
                  <c:v>41989</c:v>
                </c:pt>
                <c:pt idx="56">
                  <c:v>41990</c:v>
                </c:pt>
                <c:pt idx="57">
                  <c:v>41991</c:v>
                </c:pt>
                <c:pt idx="58">
                  <c:v>41992</c:v>
                </c:pt>
                <c:pt idx="59">
                  <c:v>41995</c:v>
                </c:pt>
                <c:pt idx="60">
                  <c:v>41996</c:v>
                </c:pt>
                <c:pt idx="61">
                  <c:v>41997</c:v>
                </c:pt>
                <c:pt idx="62">
                  <c:v>41998</c:v>
                </c:pt>
                <c:pt idx="63">
                  <c:v>41999</c:v>
                </c:pt>
                <c:pt idx="64">
                  <c:v>42002</c:v>
                </c:pt>
                <c:pt idx="65">
                  <c:v>42003</c:v>
                </c:pt>
                <c:pt idx="66">
                  <c:v>42004</c:v>
                </c:pt>
              </c:numCache>
            </c:numRef>
          </c:cat>
          <c:val>
            <c:numRef>
              <c:f>Sheet1!$C$2:$C$68</c:f>
              <c:numCache>
                <c:formatCode>#,##0.00</c:formatCode>
                <c:ptCount val="67"/>
                <c:pt idx="0">
                  <c:v>187.78</c:v>
                </c:pt>
                <c:pt idx="1">
                  <c:v>185.72399999999999</c:v>
                </c:pt>
                <c:pt idx="2">
                  <c:v>184.53800000000001</c:v>
                </c:pt>
                <c:pt idx="3">
                  <c:v>185.358</c:v>
                </c:pt>
                <c:pt idx="4">
                  <c:v>186.07400000000001</c:v>
                </c:pt>
                <c:pt idx="5">
                  <c:v>184.26400000000001</c:v>
                </c:pt>
                <c:pt idx="6">
                  <c:v>185.239</c:v>
                </c:pt>
                <c:pt idx="7">
                  <c:v>183.41300000000001</c:v>
                </c:pt>
                <c:pt idx="8">
                  <c:v>180.458</c:v>
                </c:pt>
                <c:pt idx="9">
                  <c:v>179.20400000000001</c:v>
                </c:pt>
                <c:pt idx="10">
                  <c:v>178.93299999999999</c:v>
                </c:pt>
                <c:pt idx="11">
                  <c:v>177.21700000000001</c:v>
                </c:pt>
                <c:pt idx="12">
                  <c:v>176.72300000000001</c:v>
                </c:pt>
                <c:pt idx="13">
                  <c:v>178.92099999999999</c:v>
                </c:pt>
                <c:pt idx="14">
                  <c:v>180.251</c:v>
                </c:pt>
                <c:pt idx="15">
                  <c:v>182.73500000000001</c:v>
                </c:pt>
                <c:pt idx="16">
                  <c:v>182.46199999999999</c:v>
                </c:pt>
                <c:pt idx="17">
                  <c:v>183.63399999999999</c:v>
                </c:pt>
                <c:pt idx="18">
                  <c:v>184.46899999999999</c:v>
                </c:pt>
                <c:pt idx="19">
                  <c:v>184.23400000000001</c:v>
                </c:pt>
                <c:pt idx="20">
                  <c:v>186.28299999999999</c:v>
                </c:pt>
                <c:pt idx="21">
                  <c:v>186.72</c:v>
                </c:pt>
                <c:pt idx="22">
                  <c:v>187.066</c:v>
                </c:pt>
                <c:pt idx="23">
                  <c:v>189.102</c:v>
                </c:pt>
                <c:pt idx="24">
                  <c:v>188.102</c:v>
                </c:pt>
                <c:pt idx="25">
                  <c:v>187.952</c:v>
                </c:pt>
                <c:pt idx="26">
                  <c:v>188.62100000000001</c:v>
                </c:pt>
                <c:pt idx="27">
                  <c:v>188.62200000000001</c:v>
                </c:pt>
                <c:pt idx="28">
                  <c:v>188.53299999999999</c:v>
                </c:pt>
                <c:pt idx="29">
                  <c:v>189.501</c:v>
                </c:pt>
                <c:pt idx="30">
                  <c:v>189.64699999999999</c:v>
                </c:pt>
                <c:pt idx="31">
                  <c:v>189.54300000000001</c:v>
                </c:pt>
                <c:pt idx="32">
                  <c:v>189.61799999999999</c:v>
                </c:pt>
                <c:pt idx="33">
                  <c:v>189.684</c:v>
                </c:pt>
                <c:pt idx="34">
                  <c:v>189.36799999999999</c:v>
                </c:pt>
                <c:pt idx="35">
                  <c:v>190.75399999999999</c:v>
                </c:pt>
                <c:pt idx="36">
                  <c:v>190.43899999999999</c:v>
                </c:pt>
                <c:pt idx="37">
                  <c:v>190.53299999999999</c:v>
                </c:pt>
                <c:pt idx="38">
                  <c:v>191.99600000000001</c:v>
                </c:pt>
                <c:pt idx="39">
                  <c:v>192.422</c:v>
                </c:pt>
                <c:pt idx="40">
                  <c:v>192.66</c:v>
                </c:pt>
                <c:pt idx="41">
                  <c:v>193.24700000000001</c:v>
                </c:pt>
                <c:pt idx="42">
                  <c:v>192.93700000000001</c:v>
                </c:pt>
                <c:pt idx="43">
                  <c:v>192.26499999999999</c:v>
                </c:pt>
                <c:pt idx="44">
                  <c:v>190.92599999999999</c:v>
                </c:pt>
                <c:pt idx="45">
                  <c:v>191.523</c:v>
                </c:pt>
                <c:pt idx="46">
                  <c:v>191.93899999999999</c:v>
                </c:pt>
                <c:pt idx="47">
                  <c:v>191.65899999999999</c:v>
                </c:pt>
                <c:pt idx="48">
                  <c:v>191.82400000000001</c:v>
                </c:pt>
                <c:pt idx="49">
                  <c:v>190.46700000000001</c:v>
                </c:pt>
                <c:pt idx="50">
                  <c:v>189.792</c:v>
                </c:pt>
                <c:pt idx="51">
                  <c:v>187.33500000000001</c:v>
                </c:pt>
                <c:pt idx="52">
                  <c:v>187.166</c:v>
                </c:pt>
                <c:pt idx="53">
                  <c:v>184.64099999999999</c:v>
                </c:pt>
                <c:pt idx="54">
                  <c:v>182.334</c:v>
                </c:pt>
                <c:pt idx="55">
                  <c:v>182.14500000000001</c:v>
                </c:pt>
                <c:pt idx="56">
                  <c:v>183.98500000000001</c:v>
                </c:pt>
                <c:pt idx="57">
                  <c:v>187.68700000000001</c:v>
                </c:pt>
                <c:pt idx="58">
                  <c:v>188.941</c:v>
                </c:pt>
                <c:pt idx="59">
                  <c:v>189.834</c:v>
                </c:pt>
                <c:pt idx="60">
                  <c:v>189.81</c:v>
                </c:pt>
                <c:pt idx="61">
                  <c:v>190.00899999999999</c:v>
                </c:pt>
                <c:pt idx="62">
                  <c:v>189.95599999999999</c:v>
                </c:pt>
                <c:pt idx="63">
                  <c:v>190.369</c:v>
                </c:pt>
                <c:pt idx="64">
                  <c:v>190.773</c:v>
                </c:pt>
                <c:pt idx="65">
                  <c:v>189.64099999999999</c:v>
                </c:pt>
                <c:pt idx="66">
                  <c:v>188.55500000000001</c:v>
                </c:pt>
              </c:numCache>
            </c:numRef>
          </c:val>
        </c:ser>
        <c:dLbls>
          <c:showLegendKey val="0"/>
          <c:showVal val="0"/>
          <c:showCatName val="0"/>
          <c:showSerName val="0"/>
          <c:showPercent val="0"/>
          <c:showBubbleSize val="0"/>
        </c:dLbls>
        <c:axId val="32509312"/>
        <c:axId val="32511104"/>
      </c:areaChart>
      <c:lineChart>
        <c:grouping val="standard"/>
        <c:varyColors val="0"/>
        <c:ser>
          <c:idx val="0"/>
          <c:order val="0"/>
          <c:tx>
            <c:strRef>
              <c:f>Sheet1!$B$1</c:f>
              <c:strCache>
                <c:ptCount val="1"/>
                <c:pt idx="0">
                  <c:v>ACWI Standard (Large+Mid Cap) </c:v>
                </c:pt>
              </c:strCache>
            </c:strRef>
          </c:tx>
          <c:spPr>
            <a:ln w="44450">
              <a:solidFill>
                <a:schemeClr val="bg2">
                  <a:lumMod val="75000"/>
                </a:schemeClr>
              </a:solidFill>
            </a:ln>
          </c:spPr>
          <c:marker>
            <c:symbol val="none"/>
          </c:marker>
          <c:cat>
            <c:numRef>
              <c:f>Sheet1!$A$2:$A$68</c:f>
              <c:numCache>
                <c:formatCode>mmm\ dd\,\ yyyy</c:formatCode>
                <c:ptCount val="67"/>
                <c:pt idx="0">
                  <c:v>41912</c:v>
                </c:pt>
                <c:pt idx="1">
                  <c:v>41913</c:v>
                </c:pt>
                <c:pt idx="2">
                  <c:v>41914</c:v>
                </c:pt>
                <c:pt idx="3">
                  <c:v>41915</c:v>
                </c:pt>
                <c:pt idx="4">
                  <c:v>41918</c:v>
                </c:pt>
                <c:pt idx="5">
                  <c:v>41919</c:v>
                </c:pt>
                <c:pt idx="6">
                  <c:v>41920</c:v>
                </c:pt>
                <c:pt idx="7">
                  <c:v>41921</c:v>
                </c:pt>
                <c:pt idx="8">
                  <c:v>41922</c:v>
                </c:pt>
                <c:pt idx="9">
                  <c:v>41925</c:v>
                </c:pt>
                <c:pt idx="10">
                  <c:v>41926</c:v>
                </c:pt>
                <c:pt idx="11">
                  <c:v>41927</c:v>
                </c:pt>
                <c:pt idx="12">
                  <c:v>41928</c:v>
                </c:pt>
                <c:pt idx="13">
                  <c:v>41929</c:v>
                </c:pt>
                <c:pt idx="14">
                  <c:v>41932</c:v>
                </c:pt>
                <c:pt idx="15">
                  <c:v>41933</c:v>
                </c:pt>
                <c:pt idx="16">
                  <c:v>41934</c:v>
                </c:pt>
                <c:pt idx="17">
                  <c:v>41935</c:v>
                </c:pt>
                <c:pt idx="18">
                  <c:v>41936</c:v>
                </c:pt>
                <c:pt idx="19">
                  <c:v>41939</c:v>
                </c:pt>
                <c:pt idx="20">
                  <c:v>41940</c:v>
                </c:pt>
                <c:pt idx="21">
                  <c:v>41941</c:v>
                </c:pt>
                <c:pt idx="22">
                  <c:v>41942</c:v>
                </c:pt>
                <c:pt idx="23">
                  <c:v>41943</c:v>
                </c:pt>
                <c:pt idx="24">
                  <c:v>41946</c:v>
                </c:pt>
                <c:pt idx="25">
                  <c:v>41947</c:v>
                </c:pt>
                <c:pt idx="26">
                  <c:v>41948</c:v>
                </c:pt>
                <c:pt idx="27">
                  <c:v>41949</c:v>
                </c:pt>
                <c:pt idx="28">
                  <c:v>41950</c:v>
                </c:pt>
                <c:pt idx="29">
                  <c:v>41953</c:v>
                </c:pt>
                <c:pt idx="30">
                  <c:v>41954</c:v>
                </c:pt>
                <c:pt idx="31">
                  <c:v>41955</c:v>
                </c:pt>
                <c:pt idx="32">
                  <c:v>41956</c:v>
                </c:pt>
                <c:pt idx="33">
                  <c:v>41957</c:v>
                </c:pt>
                <c:pt idx="34">
                  <c:v>41960</c:v>
                </c:pt>
                <c:pt idx="35">
                  <c:v>41961</c:v>
                </c:pt>
                <c:pt idx="36">
                  <c:v>41962</c:v>
                </c:pt>
                <c:pt idx="37">
                  <c:v>41963</c:v>
                </c:pt>
                <c:pt idx="38">
                  <c:v>41964</c:v>
                </c:pt>
                <c:pt idx="39">
                  <c:v>41967</c:v>
                </c:pt>
                <c:pt idx="40">
                  <c:v>41968</c:v>
                </c:pt>
                <c:pt idx="41">
                  <c:v>41969</c:v>
                </c:pt>
                <c:pt idx="42">
                  <c:v>41970</c:v>
                </c:pt>
                <c:pt idx="43">
                  <c:v>41971</c:v>
                </c:pt>
                <c:pt idx="44">
                  <c:v>41974</c:v>
                </c:pt>
                <c:pt idx="45">
                  <c:v>41975</c:v>
                </c:pt>
                <c:pt idx="46">
                  <c:v>41976</c:v>
                </c:pt>
                <c:pt idx="47">
                  <c:v>41977</c:v>
                </c:pt>
                <c:pt idx="48">
                  <c:v>41978</c:v>
                </c:pt>
                <c:pt idx="49">
                  <c:v>41981</c:v>
                </c:pt>
                <c:pt idx="50">
                  <c:v>41982</c:v>
                </c:pt>
                <c:pt idx="51">
                  <c:v>41983</c:v>
                </c:pt>
                <c:pt idx="52">
                  <c:v>41984</c:v>
                </c:pt>
                <c:pt idx="53">
                  <c:v>41985</c:v>
                </c:pt>
                <c:pt idx="54">
                  <c:v>41988</c:v>
                </c:pt>
                <c:pt idx="55">
                  <c:v>41989</c:v>
                </c:pt>
                <c:pt idx="56">
                  <c:v>41990</c:v>
                </c:pt>
                <c:pt idx="57">
                  <c:v>41991</c:v>
                </c:pt>
                <c:pt idx="58">
                  <c:v>41992</c:v>
                </c:pt>
                <c:pt idx="59">
                  <c:v>41995</c:v>
                </c:pt>
                <c:pt idx="60">
                  <c:v>41996</c:v>
                </c:pt>
                <c:pt idx="61">
                  <c:v>41997</c:v>
                </c:pt>
                <c:pt idx="62">
                  <c:v>41998</c:v>
                </c:pt>
                <c:pt idx="63">
                  <c:v>41999</c:v>
                </c:pt>
                <c:pt idx="64">
                  <c:v>42002</c:v>
                </c:pt>
                <c:pt idx="65">
                  <c:v>42003</c:v>
                </c:pt>
                <c:pt idx="66">
                  <c:v>42004</c:v>
                </c:pt>
              </c:numCache>
            </c:numRef>
          </c:cat>
          <c:val>
            <c:numRef>
              <c:f>Sheet1!$B$2:$B$68</c:f>
              <c:numCache>
                <c:formatCode>#,##0.000</c:formatCode>
                <c:ptCount val="67"/>
                <c:pt idx="0">
                  <c:v>187.78</c:v>
                </c:pt>
                <c:pt idx="1">
                  <c:v>185.72399999999999</c:v>
                </c:pt>
                <c:pt idx="2">
                  <c:v>184.53800000000001</c:v>
                </c:pt>
                <c:pt idx="3">
                  <c:v>185.358</c:v>
                </c:pt>
                <c:pt idx="4">
                  <c:v>186.07400000000001</c:v>
                </c:pt>
                <c:pt idx="5">
                  <c:v>184.26400000000001</c:v>
                </c:pt>
                <c:pt idx="6">
                  <c:v>185.239</c:v>
                </c:pt>
                <c:pt idx="7">
                  <c:v>183.41300000000001</c:v>
                </c:pt>
                <c:pt idx="8">
                  <c:v>180.458</c:v>
                </c:pt>
                <c:pt idx="9">
                  <c:v>179.20400000000001</c:v>
                </c:pt>
                <c:pt idx="10">
                  <c:v>178.93299999999999</c:v>
                </c:pt>
                <c:pt idx="11">
                  <c:v>177.21700000000001</c:v>
                </c:pt>
                <c:pt idx="12">
                  <c:v>176.72300000000001</c:v>
                </c:pt>
                <c:pt idx="13">
                  <c:v>178.92099999999999</c:v>
                </c:pt>
                <c:pt idx="14">
                  <c:v>180.251</c:v>
                </c:pt>
                <c:pt idx="15">
                  <c:v>182.73500000000001</c:v>
                </c:pt>
                <c:pt idx="16">
                  <c:v>182.46199999999999</c:v>
                </c:pt>
                <c:pt idx="17">
                  <c:v>183.63399999999999</c:v>
                </c:pt>
                <c:pt idx="18">
                  <c:v>184.46899999999999</c:v>
                </c:pt>
                <c:pt idx="19">
                  <c:v>184.23400000000001</c:v>
                </c:pt>
                <c:pt idx="20">
                  <c:v>186.28299999999999</c:v>
                </c:pt>
                <c:pt idx="21">
                  <c:v>186.72</c:v>
                </c:pt>
                <c:pt idx="22">
                  <c:v>187.066</c:v>
                </c:pt>
                <c:pt idx="23">
                  <c:v>189.102</c:v>
                </c:pt>
                <c:pt idx="24">
                  <c:v>188.102</c:v>
                </c:pt>
                <c:pt idx="25">
                  <c:v>187.952</c:v>
                </c:pt>
                <c:pt idx="26">
                  <c:v>188.62100000000001</c:v>
                </c:pt>
                <c:pt idx="27">
                  <c:v>188.62200000000001</c:v>
                </c:pt>
                <c:pt idx="28">
                  <c:v>188.53299999999999</c:v>
                </c:pt>
                <c:pt idx="29">
                  <c:v>189.501</c:v>
                </c:pt>
                <c:pt idx="30">
                  <c:v>189.64699999999999</c:v>
                </c:pt>
                <c:pt idx="31">
                  <c:v>189.54300000000001</c:v>
                </c:pt>
                <c:pt idx="32">
                  <c:v>189.61799999999999</c:v>
                </c:pt>
                <c:pt idx="33">
                  <c:v>189.684</c:v>
                </c:pt>
                <c:pt idx="34">
                  <c:v>189.36799999999999</c:v>
                </c:pt>
                <c:pt idx="35">
                  <c:v>190.75399999999999</c:v>
                </c:pt>
                <c:pt idx="36">
                  <c:v>190.43899999999999</c:v>
                </c:pt>
                <c:pt idx="37">
                  <c:v>190.53299999999999</c:v>
                </c:pt>
                <c:pt idx="38">
                  <c:v>191.99600000000001</c:v>
                </c:pt>
                <c:pt idx="39">
                  <c:v>192.422</c:v>
                </c:pt>
                <c:pt idx="40">
                  <c:v>192.66</c:v>
                </c:pt>
                <c:pt idx="41">
                  <c:v>193.24700000000001</c:v>
                </c:pt>
                <c:pt idx="42">
                  <c:v>192.93700000000001</c:v>
                </c:pt>
                <c:pt idx="43">
                  <c:v>192.26499999999999</c:v>
                </c:pt>
                <c:pt idx="44">
                  <c:v>190.92599999999999</c:v>
                </c:pt>
                <c:pt idx="45">
                  <c:v>191.523</c:v>
                </c:pt>
                <c:pt idx="46">
                  <c:v>191.93899999999999</c:v>
                </c:pt>
                <c:pt idx="47">
                  <c:v>191.65899999999999</c:v>
                </c:pt>
                <c:pt idx="48">
                  <c:v>191.82400000000001</c:v>
                </c:pt>
                <c:pt idx="49">
                  <c:v>190.46700000000001</c:v>
                </c:pt>
                <c:pt idx="50">
                  <c:v>189.792</c:v>
                </c:pt>
                <c:pt idx="51">
                  <c:v>187.33500000000001</c:v>
                </c:pt>
                <c:pt idx="52">
                  <c:v>187.166</c:v>
                </c:pt>
                <c:pt idx="53">
                  <c:v>184.64099999999999</c:v>
                </c:pt>
                <c:pt idx="54">
                  <c:v>182.334</c:v>
                </c:pt>
                <c:pt idx="55">
                  <c:v>182.14500000000001</c:v>
                </c:pt>
                <c:pt idx="56">
                  <c:v>183.98500000000001</c:v>
                </c:pt>
                <c:pt idx="57">
                  <c:v>187.68700000000001</c:v>
                </c:pt>
                <c:pt idx="58">
                  <c:v>188.941</c:v>
                </c:pt>
                <c:pt idx="59">
                  <c:v>189.834</c:v>
                </c:pt>
                <c:pt idx="60">
                  <c:v>189.81</c:v>
                </c:pt>
                <c:pt idx="61">
                  <c:v>190.00899999999999</c:v>
                </c:pt>
                <c:pt idx="62">
                  <c:v>189.95599999999999</c:v>
                </c:pt>
                <c:pt idx="63">
                  <c:v>190.369</c:v>
                </c:pt>
                <c:pt idx="64">
                  <c:v>190.773</c:v>
                </c:pt>
                <c:pt idx="65">
                  <c:v>189.64099999999999</c:v>
                </c:pt>
                <c:pt idx="66">
                  <c:v>188.55500000000001</c:v>
                </c:pt>
              </c:numCache>
            </c:numRef>
          </c:val>
          <c:smooth val="0"/>
        </c:ser>
        <c:ser>
          <c:idx val="2"/>
          <c:order val="2"/>
          <c:tx>
            <c:strRef>
              <c:f>Sheet1!$D$1</c:f>
              <c:strCache>
                <c:ptCount val="1"/>
                <c:pt idx="0">
                  <c:v>Annotations</c:v>
                </c:pt>
              </c:strCache>
            </c:strRef>
          </c:tx>
          <c:spPr>
            <a:ln>
              <a:noFill/>
            </a:ln>
          </c:spPr>
          <c:marker>
            <c:symbol val="none"/>
          </c:marker>
          <c:cat>
            <c:numRef>
              <c:f>Sheet1!$A$2:$A$68</c:f>
              <c:numCache>
                <c:formatCode>mmm\ dd\,\ yyyy</c:formatCode>
                <c:ptCount val="67"/>
                <c:pt idx="0">
                  <c:v>41912</c:v>
                </c:pt>
                <c:pt idx="1">
                  <c:v>41913</c:v>
                </c:pt>
                <c:pt idx="2">
                  <c:v>41914</c:v>
                </c:pt>
                <c:pt idx="3">
                  <c:v>41915</c:v>
                </c:pt>
                <c:pt idx="4">
                  <c:v>41918</c:v>
                </c:pt>
                <c:pt idx="5">
                  <c:v>41919</c:v>
                </c:pt>
                <c:pt idx="6">
                  <c:v>41920</c:v>
                </c:pt>
                <c:pt idx="7">
                  <c:v>41921</c:v>
                </c:pt>
                <c:pt idx="8">
                  <c:v>41922</c:v>
                </c:pt>
                <c:pt idx="9">
                  <c:v>41925</c:v>
                </c:pt>
                <c:pt idx="10">
                  <c:v>41926</c:v>
                </c:pt>
                <c:pt idx="11">
                  <c:v>41927</c:v>
                </c:pt>
                <c:pt idx="12">
                  <c:v>41928</c:v>
                </c:pt>
                <c:pt idx="13">
                  <c:v>41929</c:v>
                </c:pt>
                <c:pt idx="14">
                  <c:v>41932</c:v>
                </c:pt>
                <c:pt idx="15">
                  <c:v>41933</c:v>
                </c:pt>
                <c:pt idx="16">
                  <c:v>41934</c:v>
                </c:pt>
                <c:pt idx="17">
                  <c:v>41935</c:v>
                </c:pt>
                <c:pt idx="18">
                  <c:v>41936</c:v>
                </c:pt>
                <c:pt idx="19">
                  <c:v>41939</c:v>
                </c:pt>
                <c:pt idx="20">
                  <c:v>41940</c:v>
                </c:pt>
                <c:pt idx="21">
                  <c:v>41941</c:v>
                </c:pt>
                <c:pt idx="22">
                  <c:v>41942</c:v>
                </c:pt>
                <c:pt idx="23">
                  <c:v>41943</c:v>
                </c:pt>
                <c:pt idx="24">
                  <c:v>41946</c:v>
                </c:pt>
                <c:pt idx="25">
                  <c:v>41947</c:v>
                </c:pt>
                <c:pt idx="26">
                  <c:v>41948</c:v>
                </c:pt>
                <c:pt idx="27">
                  <c:v>41949</c:v>
                </c:pt>
                <c:pt idx="28">
                  <c:v>41950</c:v>
                </c:pt>
                <c:pt idx="29">
                  <c:v>41953</c:v>
                </c:pt>
                <c:pt idx="30">
                  <c:v>41954</c:v>
                </c:pt>
                <c:pt idx="31">
                  <c:v>41955</c:v>
                </c:pt>
                <c:pt idx="32">
                  <c:v>41956</c:v>
                </c:pt>
                <c:pt idx="33">
                  <c:v>41957</c:v>
                </c:pt>
                <c:pt idx="34">
                  <c:v>41960</c:v>
                </c:pt>
                <c:pt idx="35">
                  <c:v>41961</c:v>
                </c:pt>
                <c:pt idx="36">
                  <c:v>41962</c:v>
                </c:pt>
                <c:pt idx="37">
                  <c:v>41963</c:v>
                </c:pt>
                <c:pt idx="38">
                  <c:v>41964</c:v>
                </c:pt>
                <c:pt idx="39">
                  <c:v>41967</c:v>
                </c:pt>
                <c:pt idx="40">
                  <c:v>41968</c:v>
                </c:pt>
                <c:pt idx="41">
                  <c:v>41969</c:v>
                </c:pt>
                <c:pt idx="42">
                  <c:v>41970</c:v>
                </c:pt>
                <c:pt idx="43">
                  <c:v>41971</c:v>
                </c:pt>
                <c:pt idx="44">
                  <c:v>41974</c:v>
                </c:pt>
                <c:pt idx="45">
                  <c:v>41975</c:v>
                </c:pt>
                <c:pt idx="46">
                  <c:v>41976</c:v>
                </c:pt>
                <c:pt idx="47">
                  <c:v>41977</c:v>
                </c:pt>
                <c:pt idx="48">
                  <c:v>41978</c:v>
                </c:pt>
                <c:pt idx="49">
                  <c:v>41981</c:v>
                </c:pt>
                <c:pt idx="50">
                  <c:v>41982</c:v>
                </c:pt>
                <c:pt idx="51">
                  <c:v>41983</c:v>
                </c:pt>
                <c:pt idx="52">
                  <c:v>41984</c:v>
                </c:pt>
                <c:pt idx="53">
                  <c:v>41985</c:v>
                </c:pt>
                <c:pt idx="54">
                  <c:v>41988</c:v>
                </c:pt>
                <c:pt idx="55">
                  <c:v>41989</c:v>
                </c:pt>
                <c:pt idx="56">
                  <c:v>41990</c:v>
                </c:pt>
                <c:pt idx="57">
                  <c:v>41991</c:v>
                </c:pt>
                <c:pt idx="58">
                  <c:v>41992</c:v>
                </c:pt>
                <c:pt idx="59">
                  <c:v>41995</c:v>
                </c:pt>
                <c:pt idx="60">
                  <c:v>41996</c:v>
                </c:pt>
                <c:pt idx="61">
                  <c:v>41997</c:v>
                </c:pt>
                <c:pt idx="62">
                  <c:v>41998</c:v>
                </c:pt>
                <c:pt idx="63">
                  <c:v>41999</c:v>
                </c:pt>
                <c:pt idx="64">
                  <c:v>42002</c:v>
                </c:pt>
                <c:pt idx="65">
                  <c:v>42003</c:v>
                </c:pt>
                <c:pt idx="66">
                  <c:v>42004</c:v>
                </c:pt>
              </c:numCache>
            </c:numRef>
          </c:cat>
          <c:val>
            <c:numRef>
              <c:f>Sheet1!$D$2:$D$68</c:f>
              <c:numCache>
                <c:formatCode>General</c:formatCode>
                <c:ptCount val="67"/>
                <c:pt idx="3" formatCode="#,##0.00">
                  <c:v>185.358</c:v>
                </c:pt>
                <c:pt idx="15" formatCode="#,##0.00">
                  <c:v>182.73500000000001</c:v>
                </c:pt>
                <c:pt idx="17" formatCode="#,##0.00">
                  <c:v>183.63399999999999</c:v>
                </c:pt>
                <c:pt idx="25" formatCode="#,##0.00">
                  <c:v>187.952</c:v>
                </c:pt>
                <c:pt idx="42" formatCode="#,##0.00">
                  <c:v>192.93700000000001</c:v>
                </c:pt>
                <c:pt idx="43" formatCode="#,##0.00">
                  <c:v>192.26499999999999</c:v>
                </c:pt>
                <c:pt idx="44" formatCode="#,##0.00">
                  <c:v>190.92599999999999</c:v>
                </c:pt>
                <c:pt idx="53" formatCode="#,##0.00">
                  <c:v>184.64099999999999</c:v>
                </c:pt>
                <c:pt idx="54" formatCode="#,##0.00">
                  <c:v>182.334</c:v>
                </c:pt>
                <c:pt idx="56" formatCode="#,##0.00">
                  <c:v>183.98500000000001</c:v>
                </c:pt>
                <c:pt idx="60" formatCode="#,##0.00">
                  <c:v>189.81</c:v>
                </c:pt>
                <c:pt idx="66" formatCode="#,##0.00">
                  <c:v>188.55500000000001</c:v>
                </c:pt>
              </c:numCache>
            </c:numRef>
          </c:val>
          <c:smooth val="0"/>
        </c:ser>
        <c:dLbls>
          <c:showLegendKey val="0"/>
          <c:showVal val="0"/>
          <c:showCatName val="0"/>
          <c:showSerName val="0"/>
          <c:showPercent val="0"/>
          <c:showBubbleSize val="0"/>
        </c:dLbls>
        <c:marker val="1"/>
        <c:smooth val="0"/>
        <c:axId val="32509312"/>
        <c:axId val="32511104"/>
      </c:lineChart>
      <c:dateAx>
        <c:axId val="32509312"/>
        <c:scaling>
          <c:orientation val="minMax"/>
          <c:max val="42004"/>
          <c:min val="41912"/>
        </c:scaling>
        <c:delete val="0"/>
        <c:axPos val="b"/>
        <c:numFmt formatCode="mmm\ dd\,\ yyyy" sourceLinked="1"/>
        <c:majorTickMark val="none"/>
        <c:minorTickMark val="none"/>
        <c:tickLblPos val="none"/>
        <c:crossAx val="32511104"/>
        <c:crosses val="autoZero"/>
        <c:auto val="1"/>
        <c:lblOffset val="100"/>
        <c:baseTimeUnit val="days"/>
        <c:majorUnit val="1"/>
        <c:majorTimeUnit val="months"/>
      </c:dateAx>
      <c:valAx>
        <c:axId val="32511104"/>
        <c:scaling>
          <c:orientation val="minMax"/>
          <c:max val="200"/>
          <c:min val="170"/>
        </c:scaling>
        <c:delete val="0"/>
        <c:axPos val="l"/>
        <c:numFmt formatCode="#,##0" sourceLinked="0"/>
        <c:majorTickMark val="none"/>
        <c:minorTickMark val="none"/>
        <c:tickLblPos val="nextTo"/>
        <c:txPr>
          <a:bodyPr/>
          <a:lstStyle/>
          <a:p>
            <a:pPr>
              <a:defRPr sz="1000"/>
            </a:pPr>
            <a:endParaRPr lang="en-US"/>
          </a:p>
        </c:txPr>
        <c:crossAx val="32509312"/>
        <c:crosses val="autoZero"/>
        <c:crossBetween val="midCat"/>
        <c:majorUnit val="1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100" b="0">
                <a:solidFill>
                  <a:schemeClr val="tx2"/>
                </a:solidFill>
              </a:defRPr>
            </a:pPr>
            <a:r>
              <a:rPr lang="en-US" sz="1100" b="0" dirty="0" smtClean="0">
                <a:solidFill>
                  <a:schemeClr val="tx2"/>
                </a:solidFill>
                <a:effectLst/>
              </a:rPr>
              <a:t>Ranked Developed Markets Returns (%)</a:t>
            </a:r>
            <a:endParaRPr lang="en-US" sz="1100" b="0" dirty="0">
              <a:solidFill>
                <a:schemeClr val="tx2"/>
              </a:solidFill>
              <a:effectLst/>
            </a:endParaRPr>
          </a:p>
        </c:rich>
      </c:tx>
      <c:layout>
        <c:manualLayout>
          <c:xMode val="edge"/>
          <c:yMode val="edge"/>
          <c:x val="3.5842927304541472E-2"/>
          <c:y val="1.7045437579688204E-2"/>
        </c:manualLayout>
      </c:layout>
      <c:overlay val="0"/>
    </c:title>
    <c:autoTitleDeleted val="0"/>
    <c:plotArea>
      <c:layout>
        <c:manualLayout>
          <c:layoutTarget val="inner"/>
          <c:xMode val="edge"/>
          <c:yMode val="edge"/>
          <c:x val="0.25969140221108727"/>
          <c:y val="8.8972938734400153E-2"/>
          <c:w val="0.71969135696112385"/>
          <c:h val="0.8619761302634803"/>
        </c:manualLayout>
      </c:layout>
      <c:barChart>
        <c:barDir val="bar"/>
        <c:grouping val="clustered"/>
        <c:varyColors val="0"/>
        <c:ser>
          <c:idx val="0"/>
          <c:order val="0"/>
          <c:tx>
            <c:strRef>
              <c:f>Sheet1!$B$1</c:f>
              <c:strCache>
                <c:ptCount val="1"/>
                <c:pt idx="0">
                  <c:v>Negative</c:v>
                </c:pt>
              </c:strCache>
            </c:strRef>
          </c:tx>
          <c:spPr>
            <a:solidFill>
              <a:schemeClr val="bg1">
                <a:lumMod val="75000"/>
              </a:schemeClr>
            </a:solidFill>
          </c:spPr>
          <c:invertIfNegative val="0"/>
          <c:dLbls>
            <c:dLbl>
              <c:idx val="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7"/>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9"/>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7"/>
              <c:spPr/>
              <c:txPr>
                <a:bodyPr/>
                <a:lstStyle/>
                <a:p>
                  <a:pPr algn="ctr" rtl="0">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txPr>
              <a:bodyPr/>
              <a:lstStyle/>
              <a:p>
                <a:pPr>
                  <a:defRPr sz="900">
                    <a:solidFill>
                      <a:srgbClr val="C00000"/>
                    </a:solidFill>
                  </a:defRPr>
                </a:pPr>
                <a:endParaRPr lang="en-US"/>
              </a:p>
            </c:txPr>
            <c:dLblPos val="outEnd"/>
            <c:showLegendKey val="0"/>
            <c:showVal val="1"/>
            <c:showCatName val="0"/>
            <c:showSerName val="0"/>
            <c:showPercent val="0"/>
            <c:showBubbleSize val="0"/>
            <c:showLeaderLines val="0"/>
          </c:dLbls>
          <c:cat>
            <c:strRef>
              <c:f>Sheet1!$A$2:$A$24</c:f>
              <c:strCache>
                <c:ptCount val="23"/>
                <c:pt idx="0">
                  <c:v>Norway</c:v>
                </c:pt>
                <c:pt idx="1">
                  <c:v>Portugal</c:v>
                </c:pt>
                <c:pt idx="2">
                  <c:v>Italy</c:v>
                </c:pt>
                <c:pt idx="3">
                  <c:v>Spain</c:v>
                </c:pt>
                <c:pt idx="4">
                  <c:v>Denmark</c:v>
                </c:pt>
                <c:pt idx="5">
                  <c:v>Canada</c:v>
                </c:pt>
                <c:pt idx="6">
                  <c:v>France</c:v>
                </c:pt>
                <c:pt idx="7">
                  <c:v>Austria</c:v>
                </c:pt>
                <c:pt idx="8">
                  <c:v>Australia</c:v>
                </c:pt>
                <c:pt idx="9">
                  <c:v>United Kingdom</c:v>
                </c:pt>
                <c:pt idx="10">
                  <c:v>Sweden</c:v>
                </c:pt>
                <c:pt idx="11">
                  <c:v>Japan</c:v>
                </c:pt>
                <c:pt idx="12">
                  <c:v>Finland</c:v>
                </c:pt>
                <c:pt idx="13">
                  <c:v>Switzerland</c:v>
                </c:pt>
                <c:pt idx="14">
                  <c:v>Israel</c:v>
                </c:pt>
                <c:pt idx="15">
                  <c:v>Netherlands</c:v>
                </c:pt>
                <c:pt idx="16">
                  <c:v>Singapore</c:v>
                </c:pt>
                <c:pt idx="17">
                  <c:v>Germany</c:v>
                </c:pt>
                <c:pt idx="18">
                  <c:v>Belgium</c:v>
                </c:pt>
                <c:pt idx="19">
                  <c:v>Hong Kong</c:v>
                </c:pt>
                <c:pt idx="20">
                  <c:v>Ireland</c:v>
                </c:pt>
                <c:pt idx="21">
                  <c:v>US</c:v>
                </c:pt>
                <c:pt idx="22">
                  <c:v>New Zealand</c:v>
                </c:pt>
              </c:strCache>
            </c:strRef>
          </c:cat>
          <c:val>
            <c:numRef>
              <c:f>Sheet1!$B$2:$B$24</c:f>
              <c:numCache>
                <c:formatCode>#,##0.00;\-#,##0.00;</c:formatCode>
                <c:ptCount val="23"/>
                <c:pt idx="0">
                  <c:v>-22.34</c:v>
                </c:pt>
                <c:pt idx="1">
                  <c:v>-21.7</c:v>
                </c:pt>
                <c:pt idx="2">
                  <c:v>-12.44</c:v>
                </c:pt>
                <c:pt idx="3">
                  <c:v>-8.36</c:v>
                </c:pt>
                <c:pt idx="4">
                  <c:v>-6.27</c:v>
                </c:pt>
                <c:pt idx="5">
                  <c:v>-5.82</c:v>
                </c:pt>
                <c:pt idx="6">
                  <c:v>-5.8</c:v>
                </c:pt>
                <c:pt idx="7">
                  <c:v>-5.67</c:v>
                </c:pt>
                <c:pt idx="8">
                  <c:v>-4.04</c:v>
                </c:pt>
                <c:pt idx="9">
                  <c:v>-3.5699999999999994</c:v>
                </c:pt>
                <c:pt idx="10">
                  <c:v>-2.7</c:v>
                </c:pt>
                <c:pt idx="11">
                  <c:v>-2.4700000000000002</c:v>
                </c:pt>
                <c:pt idx="12">
                  <c:v>-2.21</c:v>
                </c:pt>
                <c:pt idx="13">
                  <c:v>-2.06</c:v>
                </c:pt>
                <c:pt idx="14">
                  <c:v>-1.69</c:v>
                </c:pt>
                <c:pt idx="15">
                  <c:v>-1.55</c:v>
                </c:pt>
                <c:pt idx="16">
                  <c:v>-1.52</c:v>
                </c:pt>
                <c:pt idx="17">
                  <c:v>-0.12</c:v>
                </c:pt>
                <c:pt idx="18">
                  <c:v>0</c:v>
                </c:pt>
                <c:pt idx="19">
                  <c:v>0</c:v>
                </c:pt>
                <c:pt idx="20">
                  <c:v>0</c:v>
                </c:pt>
                <c:pt idx="21">
                  <c:v>0</c:v>
                </c:pt>
                <c:pt idx="22">
                  <c:v>0</c:v>
                </c:pt>
              </c:numCache>
            </c:numRef>
          </c:val>
        </c:ser>
        <c:ser>
          <c:idx val="1"/>
          <c:order val="1"/>
          <c:tx>
            <c:strRef>
              <c:f>Sheet1!$C$1</c:f>
              <c:strCache>
                <c:ptCount val="1"/>
                <c:pt idx="0">
                  <c:v>Positive</c:v>
                </c:pt>
              </c:strCache>
            </c:strRef>
          </c:tx>
          <c:spPr>
            <a:solidFill>
              <a:schemeClr val="bg1">
                <a:lumMod val="75000"/>
              </a:schemeClr>
            </a:solidFill>
          </c:spPr>
          <c:invertIfNegative val="0"/>
          <c:dLbls>
            <c:txPr>
              <a:bodyPr/>
              <a:lstStyle/>
              <a:p>
                <a:pPr>
                  <a:defRPr sz="900">
                    <a:solidFill>
                      <a:srgbClr val="35627D"/>
                    </a:solidFill>
                  </a:defRPr>
                </a:pPr>
                <a:endParaRPr lang="en-US"/>
              </a:p>
            </c:txPr>
            <c:showLegendKey val="0"/>
            <c:showVal val="1"/>
            <c:showCatName val="0"/>
            <c:showSerName val="0"/>
            <c:showPercent val="0"/>
            <c:showBubbleSize val="0"/>
            <c:showLeaderLines val="0"/>
          </c:dLbls>
          <c:cat>
            <c:strRef>
              <c:f>Sheet1!$A$2:$A$24</c:f>
              <c:strCache>
                <c:ptCount val="23"/>
                <c:pt idx="0">
                  <c:v>Norway</c:v>
                </c:pt>
                <c:pt idx="1">
                  <c:v>Portugal</c:v>
                </c:pt>
                <c:pt idx="2">
                  <c:v>Italy</c:v>
                </c:pt>
                <c:pt idx="3">
                  <c:v>Spain</c:v>
                </c:pt>
                <c:pt idx="4">
                  <c:v>Denmark</c:v>
                </c:pt>
                <c:pt idx="5">
                  <c:v>Canada</c:v>
                </c:pt>
                <c:pt idx="6">
                  <c:v>France</c:v>
                </c:pt>
                <c:pt idx="7">
                  <c:v>Austria</c:v>
                </c:pt>
                <c:pt idx="8">
                  <c:v>Australia</c:v>
                </c:pt>
                <c:pt idx="9">
                  <c:v>United Kingdom</c:v>
                </c:pt>
                <c:pt idx="10">
                  <c:v>Sweden</c:v>
                </c:pt>
                <c:pt idx="11">
                  <c:v>Japan</c:v>
                </c:pt>
                <c:pt idx="12">
                  <c:v>Finland</c:v>
                </c:pt>
                <c:pt idx="13">
                  <c:v>Switzerland</c:v>
                </c:pt>
                <c:pt idx="14">
                  <c:v>Israel</c:v>
                </c:pt>
                <c:pt idx="15">
                  <c:v>Netherlands</c:v>
                </c:pt>
                <c:pt idx="16">
                  <c:v>Singapore</c:v>
                </c:pt>
                <c:pt idx="17">
                  <c:v>Germany</c:v>
                </c:pt>
                <c:pt idx="18">
                  <c:v>Belgium</c:v>
                </c:pt>
                <c:pt idx="19">
                  <c:v>Hong Kong</c:v>
                </c:pt>
                <c:pt idx="20">
                  <c:v>Ireland</c:v>
                </c:pt>
                <c:pt idx="21">
                  <c:v>US</c:v>
                </c:pt>
                <c:pt idx="22">
                  <c:v>New Zealand</c:v>
                </c:pt>
              </c:strCache>
            </c:strRef>
          </c:cat>
          <c:val>
            <c:numRef>
              <c:f>Sheet1!$C$2:$C$24</c:f>
              <c:numCache>
                <c:formatCode>#,##0.00;\-#,##0.00;</c:formatCode>
                <c:ptCount val="2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0.64</c:v>
                </c:pt>
                <c:pt idx="19">
                  <c:v>2.5</c:v>
                </c:pt>
                <c:pt idx="20">
                  <c:v>2.78</c:v>
                </c:pt>
                <c:pt idx="21">
                  <c:v>5.2401900000000001</c:v>
                </c:pt>
                <c:pt idx="22">
                  <c:v>7.08</c:v>
                </c:pt>
              </c:numCache>
            </c:numRef>
          </c:val>
        </c:ser>
        <c:dLbls>
          <c:showLegendKey val="0"/>
          <c:showVal val="0"/>
          <c:showCatName val="0"/>
          <c:showSerName val="0"/>
          <c:showPercent val="0"/>
          <c:showBubbleSize val="0"/>
        </c:dLbls>
        <c:gapWidth val="106"/>
        <c:overlap val="100"/>
        <c:axId val="39974400"/>
        <c:axId val="39975936"/>
      </c:barChart>
      <c:catAx>
        <c:axId val="39974400"/>
        <c:scaling>
          <c:orientation val="minMax"/>
        </c:scaling>
        <c:delete val="0"/>
        <c:axPos val="l"/>
        <c:numFmt formatCode="General" sourceLinked="1"/>
        <c:majorTickMark val="none"/>
        <c:minorTickMark val="none"/>
        <c:tickLblPos val="low"/>
        <c:txPr>
          <a:bodyPr/>
          <a:lstStyle/>
          <a:p>
            <a:pPr>
              <a:defRPr sz="900"/>
            </a:pPr>
            <a:endParaRPr lang="en-US"/>
          </a:p>
        </c:txPr>
        <c:crossAx val="39975936"/>
        <c:crosses val="autoZero"/>
        <c:auto val="1"/>
        <c:lblAlgn val="ctr"/>
        <c:lblOffset val="100"/>
        <c:noMultiLvlLbl val="0"/>
      </c:catAx>
      <c:valAx>
        <c:axId val="39975936"/>
        <c:scaling>
          <c:orientation val="minMax"/>
          <c:max val="10"/>
          <c:min val="-30"/>
        </c:scaling>
        <c:delete val="0"/>
        <c:axPos val="b"/>
        <c:majorGridlines>
          <c:spPr>
            <a:ln>
              <a:noFill/>
            </a:ln>
          </c:spPr>
        </c:majorGridlines>
        <c:numFmt formatCode="#,##0.00;\-#,##0.00;" sourceLinked="1"/>
        <c:majorTickMark val="none"/>
        <c:minorTickMark val="none"/>
        <c:tickLblPos val="none"/>
        <c:spPr>
          <a:ln>
            <a:noFill/>
          </a:ln>
        </c:spPr>
        <c:crossAx val="39974400"/>
        <c:crosses val="autoZero"/>
        <c:crossBetween val="between"/>
      </c:valAx>
    </c:plotArea>
    <c:plotVisOnly val="1"/>
    <c:dispBlanksAs val="gap"/>
    <c:showDLblsOverMax val="0"/>
  </c:chart>
  <c:txPr>
    <a:bodyPr/>
    <a:lstStyle/>
    <a:p>
      <a:pPr>
        <a:defRPr sz="1800"/>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l" rtl="0">
              <a:defRPr lang="en-US" sz="1100" b="0" i="0" u="none" strike="noStrike" kern="1200" baseline="0" dirty="0">
                <a:solidFill>
                  <a:schemeClr val="tx2"/>
                </a:solidFill>
                <a:effectLst/>
                <a:latin typeface="+mn-lt"/>
                <a:ea typeface="+mn-ea"/>
                <a:cs typeface="+mn-cs"/>
              </a:defRPr>
            </a:pPr>
            <a:r>
              <a:rPr lang="en-US" sz="1100" b="0" i="0" u="none" strike="noStrike" kern="1200" baseline="0" dirty="0" smtClean="0">
                <a:solidFill>
                  <a:srgbClr val="35627D"/>
                </a:solidFill>
                <a:effectLst/>
                <a:latin typeface="+mn-lt"/>
                <a:ea typeface="+mn-ea"/>
                <a:cs typeface="+mn-cs"/>
              </a:rPr>
              <a:t>Total Value of REIT Stocks</a:t>
            </a:r>
            <a:endParaRPr lang="en-US" sz="1100" b="0" i="0" u="none" strike="noStrike" kern="1200" baseline="0" dirty="0">
              <a:solidFill>
                <a:srgbClr val="35627D"/>
              </a:solidFill>
              <a:effectLst/>
              <a:latin typeface="+mn-lt"/>
              <a:ea typeface="+mn-ea"/>
              <a:cs typeface="+mn-cs"/>
            </a:endParaRPr>
          </a:p>
        </c:rich>
      </c:tx>
      <c:layout>
        <c:manualLayout>
          <c:xMode val="edge"/>
          <c:yMode val="edge"/>
          <c:x val="1.89326271203675E-3"/>
          <c:y val="0.238721839933283"/>
        </c:manualLayout>
      </c:layout>
      <c:overlay val="1"/>
    </c:title>
    <c:autoTitleDeleted val="0"/>
    <c:plotArea>
      <c:layout>
        <c:manualLayout>
          <c:layoutTarget val="inner"/>
          <c:xMode val="edge"/>
          <c:yMode val="edge"/>
          <c:x val="0.30047731884543499"/>
          <c:y val="0.41944398359567198"/>
          <c:w val="0.250464271088504"/>
          <c:h val="0.43231293409337002"/>
        </c:manualLayout>
      </c:layout>
      <c:pieChart>
        <c:varyColors val="1"/>
        <c:ser>
          <c:idx val="0"/>
          <c:order val="0"/>
          <c:tx>
            <c:strRef>
              <c:f>Sheet1!$B$1</c:f>
              <c:strCache>
                <c:ptCount val="1"/>
                <c:pt idx="0">
                  <c:v>Sales</c:v>
                </c:pt>
              </c:strCache>
            </c:strRef>
          </c:tx>
          <c:spPr>
            <a:solidFill>
              <a:schemeClr val="bg1">
                <a:lumMod val="75000"/>
              </a:schemeClr>
            </a:solidFill>
            <a:ln>
              <a:solidFill>
                <a:schemeClr val="bg1">
                  <a:lumMod val="75000"/>
                </a:schemeClr>
              </a:solidFill>
            </a:ln>
            <a:effectLst/>
          </c:spPr>
          <c:dPt>
            <c:idx val="0"/>
            <c:bubble3D val="0"/>
            <c:spPr>
              <a:solidFill>
                <a:schemeClr val="bg2"/>
              </a:solidFill>
              <a:ln>
                <a:solidFill>
                  <a:schemeClr val="bg2"/>
                </a:solidFill>
              </a:ln>
              <a:effectLst/>
            </c:spPr>
          </c:dPt>
          <c:dPt>
            <c:idx val="1"/>
            <c:bubble3D val="0"/>
            <c:spPr>
              <a:solidFill>
                <a:schemeClr val="accent1"/>
              </a:solidFill>
              <a:ln>
                <a:solidFill>
                  <a:schemeClr val="accent1"/>
                </a:solidFill>
              </a:ln>
              <a:effectLst/>
            </c:spPr>
          </c:dPt>
          <c:dLbls>
            <c:dLbl>
              <c:idx val="0"/>
              <c:layout>
                <c:manualLayout>
                  <c:x val="2.44685581168929E-2"/>
                  <c:y val="-5.6311819680981E-2"/>
                </c:manualLayout>
              </c:layout>
              <c:tx>
                <c:rich>
                  <a:bodyPr/>
                  <a:lstStyle/>
                  <a:p>
                    <a:r>
                      <a:rPr lang="en-US" sz="3200" dirty="0" smtClean="0">
                        <a:solidFill>
                          <a:schemeClr val="bg2"/>
                        </a:solidFill>
                      </a:rPr>
                      <a:t>59%</a:t>
                    </a:r>
                  </a:p>
                  <a:p>
                    <a:r>
                      <a:rPr lang="en-US" sz="900" b="1" dirty="0" smtClean="0">
                        <a:solidFill>
                          <a:schemeClr val="bg1">
                            <a:lumMod val="50000"/>
                          </a:schemeClr>
                        </a:solidFill>
                      </a:rPr>
                      <a:t>US </a:t>
                    </a:r>
                  </a:p>
                  <a:p>
                    <a:r>
                      <a:rPr lang="en-US" sz="900" dirty="0" smtClean="0">
                        <a:solidFill>
                          <a:schemeClr val="bg1">
                            <a:lumMod val="50000"/>
                          </a:schemeClr>
                        </a:solidFill>
                      </a:rPr>
                      <a:t>$579 billion</a:t>
                    </a:r>
                  </a:p>
                  <a:p>
                    <a:r>
                      <a:rPr lang="en-US" sz="900" dirty="0" smtClean="0">
                        <a:solidFill>
                          <a:schemeClr val="bg1">
                            <a:lumMod val="50000"/>
                          </a:schemeClr>
                        </a:solidFill>
                      </a:rPr>
                      <a:t>91 REITs</a:t>
                    </a:r>
                    <a:endParaRPr lang="en-US" sz="900" dirty="0">
                      <a:solidFill>
                        <a:schemeClr val="bg1">
                          <a:lumMod val="50000"/>
                        </a:schemeClr>
                      </a:solidFill>
                    </a:endParaRPr>
                  </a:p>
                </c:rich>
              </c:tx>
              <c:dLblPos val="bestFit"/>
              <c:showLegendKey val="0"/>
              <c:showVal val="0"/>
              <c:showCatName val="0"/>
              <c:showSerName val="0"/>
              <c:showPercent val="1"/>
              <c:showBubbleSize val="0"/>
            </c:dLbl>
            <c:dLbl>
              <c:idx val="1"/>
              <c:layout>
                <c:manualLayout>
                  <c:x val="-2.44685581168929E-2"/>
                  <c:y val="0.122008942642125"/>
                </c:manualLayout>
              </c:layout>
              <c:tx>
                <c:rich>
                  <a:bodyPr/>
                  <a:lstStyle/>
                  <a:p>
                    <a:r>
                      <a:rPr lang="en-US" sz="3200" dirty="0" smtClean="0">
                        <a:solidFill>
                          <a:schemeClr val="accent1"/>
                        </a:solidFill>
                      </a:rPr>
                      <a:t>41%</a:t>
                    </a:r>
                  </a:p>
                  <a:p>
                    <a:r>
                      <a:rPr lang="en-US" sz="900" b="1" dirty="0" smtClean="0">
                        <a:solidFill>
                          <a:schemeClr val="bg1">
                            <a:lumMod val="50000"/>
                          </a:schemeClr>
                        </a:solidFill>
                      </a:rPr>
                      <a:t>World ex US </a:t>
                    </a:r>
                    <a:r>
                      <a:rPr lang="en-US" sz="900" dirty="0" smtClean="0">
                        <a:solidFill>
                          <a:schemeClr val="bg1">
                            <a:lumMod val="50000"/>
                          </a:schemeClr>
                        </a:solidFill>
                      </a:rPr>
                      <a:t>$407 billion</a:t>
                    </a:r>
                  </a:p>
                  <a:p>
                    <a:r>
                      <a:rPr lang="en-US" sz="900" dirty="0" smtClean="0">
                        <a:solidFill>
                          <a:schemeClr val="bg1">
                            <a:lumMod val="50000"/>
                          </a:schemeClr>
                        </a:solidFill>
                      </a:rPr>
                      <a:t>235 REITs</a:t>
                    </a:r>
                  </a:p>
                  <a:p>
                    <a:r>
                      <a:rPr lang="en-US" sz="900" dirty="0" smtClean="0">
                        <a:solidFill>
                          <a:schemeClr val="bg1">
                            <a:lumMod val="50000"/>
                          </a:schemeClr>
                        </a:solidFill>
                      </a:rPr>
                      <a:t>(22 other countries)</a:t>
                    </a:r>
                    <a:endParaRPr lang="en-US" sz="900" dirty="0">
                      <a:solidFill>
                        <a:schemeClr val="bg1">
                          <a:lumMod val="50000"/>
                        </a:schemeClr>
                      </a:solidFill>
                    </a:endParaRPr>
                  </a:p>
                </c:rich>
              </c:tx>
              <c:dLblPos val="bestFit"/>
              <c:showLegendKey val="0"/>
              <c:showVal val="0"/>
              <c:showCatName val="0"/>
              <c:showSerName val="0"/>
              <c:showPercent val="1"/>
              <c:showBubbleSize val="0"/>
            </c:dLbl>
            <c:dLbl>
              <c:idx val="2"/>
              <c:tx>
                <c:rich>
                  <a:bodyPr anchor="t" anchorCtr="0"/>
                  <a:lstStyle/>
                  <a:p>
                    <a:pPr algn="l">
                      <a:defRPr/>
                    </a:pPr>
                    <a:r>
                      <a:rPr lang="en-US" sz="3200" b="0" dirty="0" smtClean="0">
                        <a:solidFill>
                          <a:schemeClr val="accent5"/>
                        </a:solidFill>
                      </a:rPr>
                      <a:t>12%</a:t>
                    </a:r>
                  </a:p>
                  <a:p>
                    <a:pPr algn="l">
                      <a:defRPr/>
                    </a:pPr>
                    <a:r>
                      <a:rPr lang="en-US" sz="900" b="1" dirty="0" smtClean="0">
                        <a:solidFill>
                          <a:schemeClr val="bg1">
                            <a:lumMod val="50000"/>
                          </a:schemeClr>
                        </a:solidFill>
                      </a:rPr>
                      <a:t>Emerging Markets</a:t>
                    </a:r>
                  </a:p>
                  <a:p>
                    <a:pPr algn="l">
                      <a:defRPr/>
                    </a:pPr>
                    <a:r>
                      <a:rPr lang="en-US" sz="900" dirty="0" smtClean="0">
                        <a:solidFill>
                          <a:schemeClr val="bg1">
                            <a:lumMod val="50000"/>
                          </a:schemeClr>
                        </a:solidFill>
                      </a:rPr>
                      <a:t>4.1 trillion </a:t>
                    </a:r>
                    <a:endParaRPr lang="en-US" sz="900" dirty="0">
                      <a:solidFill>
                        <a:schemeClr val="bg1">
                          <a:lumMod val="50000"/>
                        </a:schemeClr>
                      </a:solidFill>
                    </a:endParaRPr>
                  </a:p>
                </c:rich>
              </c:tx>
              <c:spPr/>
              <c:dLblPos val="outEnd"/>
              <c:showLegendKey val="0"/>
              <c:showVal val="0"/>
              <c:showCatName val="0"/>
              <c:showSerName val="0"/>
              <c:showPercent val="1"/>
              <c:showBubbleSize val="0"/>
            </c:dLbl>
            <c:txPr>
              <a:bodyPr/>
              <a:lstStyle/>
              <a:p>
                <a:pPr algn="l">
                  <a:defRPr/>
                </a:pPr>
                <a:endParaRPr lang="en-US"/>
              </a:p>
            </c:txPr>
            <c:dLblPos val="outEnd"/>
            <c:showLegendKey val="0"/>
            <c:showVal val="0"/>
            <c:showCatName val="0"/>
            <c:showSerName val="0"/>
            <c:showPercent val="1"/>
            <c:showBubbleSize val="0"/>
            <c:showLeaderLines val="0"/>
          </c:dLbls>
          <c:cat>
            <c:strRef>
              <c:f>Sheet1!$A$2:$A$3</c:f>
              <c:strCache>
                <c:ptCount val="2"/>
                <c:pt idx="0">
                  <c:v>US</c:v>
                </c:pt>
                <c:pt idx="1">
                  <c:v>World</c:v>
                </c:pt>
              </c:strCache>
            </c:strRef>
          </c:cat>
          <c:val>
            <c:numRef>
              <c:f>Sheet1!$B$2:$B$3</c:f>
              <c:numCache>
                <c:formatCode>_("$"* #,##0.00_);_("$"* \(#,##0.00\);_("$"* "-"??_);_(@_)</c:formatCode>
                <c:ptCount val="2"/>
                <c:pt idx="0">
                  <c:v>579245600558.19995</c:v>
                </c:pt>
                <c:pt idx="1">
                  <c:v>407117109249.65997</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1100" b="0" dirty="0" smtClean="0">
                <a:solidFill>
                  <a:schemeClr val="tx2"/>
                </a:solidFill>
                <a:effectLst/>
              </a:rPr>
              <a:t>Ranked Returns (%)</a:t>
            </a:r>
            <a:endParaRPr lang="en-US" sz="1100" b="0" dirty="0">
              <a:solidFill>
                <a:schemeClr val="tx2"/>
              </a:solidFill>
              <a:effectLst/>
            </a:endParaRPr>
          </a:p>
        </c:rich>
      </c:tx>
      <c:layout>
        <c:manualLayout>
          <c:xMode val="edge"/>
          <c:yMode val="edge"/>
          <c:x val="1.11425587988212E-2"/>
          <c:y val="3.35630626603E-2"/>
        </c:manualLayout>
      </c:layout>
      <c:overlay val="0"/>
    </c:title>
    <c:autoTitleDeleted val="0"/>
    <c:plotArea>
      <c:layout>
        <c:manualLayout>
          <c:layoutTarget val="inner"/>
          <c:xMode val="edge"/>
          <c:yMode val="edge"/>
          <c:x val="0.270408429162182"/>
          <c:y val="0.21999239734755599"/>
          <c:w val="0.657624955153987"/>
          <c:h val="0.72190636925933205"/>
        </c:manualLayout>
      </c:layout>
      <c:barChart>
        <c:barDir val="bar"/>
        <c:grouping val="clustered"/>
        <c:varyColors val="0"/>
        <c:ser>
          <c:idx val="0"/>
          <c:order val="0"/>
          <c:tx>
            <c:strRef>
              <c:f>Sheet1!$B$1</c:f>
              <c:strCache>
                <c:ptCount val="1"/>
                <c:pt idx="0">
                  <c:v>Series 1</c:v>
                </c:pt>
              </c:strCache>
            </c:strRef>
          </c:tx>
          <c:spPr>
            <a:solidFill>
              <a:schemeClr val="bg1">
                <a:lumMod val="85000"/>
              </a:schemeClr>
            </a:solidFill>
          </c:spPr>
          <c:invertIfNegative val="0"/>
          <c:dLbls>
            <c:txPr>
              <a:bodyPr/>
              <a:lstStyle/>
              <a:p>
                <a:pPr>
                  <a:defRPr sz="900">
                    <a:solidFill>
                      <a:srgbClr val="35627D"/>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Sheet1!$A$2:$A$3</c:f>
              <c:strCache>
                <c:ptCount val="2"/>
                <c:pt idx="0">
                  <c:v>Global REITs (ex US)</c:v>
                </c:pt>
                <c:pt idx="1">
                  <c:v>US REITs</c:v>
                </c:pt>
              </c:strCache>
            </c:strRef>
          </c:cat>
          <c:val>
            <c:numRef>
              <c:f>Sheet1!$B$2:$B$3</c:f>
              <c:numCache>
                <c:formatCode>0.00</c:formatCode>
                <c:ptCount val="2"/>
                <c:pt idx="0">
                  <c:v>2.9816600000000002</c:v>
                </c:pt>
                <c:pt idx="1">
                  <c:v>15.09198</c:v>
                </c:pt>
              </c:numCache>
            </c:numRef>
          </c:val>
        </c:ser>
        <c:dLbls>
          <c:showLegendKey val="0"/>
          <c:showVal val="0"/>
          <c:showCatName val="0"/>
          <c:showSerName val="0"/>
          <c:showPercent val="0"/>
          <c:showBubbleSize val="0"/>
        </c:dLbls>
        <c:gapWidth val="43"/>
        <c:axId val="39635584"/>
        <c:axId val="39637376"/>
      </c:barChart>
      <c:catAx>
        <c:axId val="39635584"/>
        <c:scaling>
          <c:orientation val="minMax"/>
        </c:scaling>
        <c:delete val="0"/>
        <c:axPos val="l"/>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39637376"/>
        <c:crosses val="autoZero"/>
        <c:auto val="1"/>
        <c:lblAlgn val="ctr"/>
        <c:lblOffset val="100"/>
        <c:noMultiLvlLbl val="0"/>
      </c:catAx>
      <c:valAx>
        <c:axId val="39637376"/>
        <c:scaling>
          <c:orientation val="minMax"/>
        </c:scaling>
        <c:delete val="0"/>
        <c:axPos val="b"/>
        <c:numFmt formatCode="0.00" sourceLinked="1"/>
        <c:majorTickMark val="none"/>
        <c:minorTickMark val="none"/>
        <c:tickLblPos val="none"/>
        <c:spPr>
          <a:ln>
            <a:noFill/>
          </a:ln>
        </c:spPr>
        <c:crossAx val="3963558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b="0">
                <a:solidFill>
                  <a:schemeClr val="tx2"/>
                </a:solidFill>
              </a:defRPr>
            </a:pPr>
            <a:r>
              <a:rPr lang="en-US" sz="1100" b="0" dirty="0" smtClean="0">
                <a:solidFill>
                  <a:schemeClr val="tx2"/>
                </a:solidFill>
                <a:effectLst/>
              </a:rPr>
              <a:t>Ranked Returns for Individual Commodities (%)</a:t>
            </a:r>
          </a:p>
        </c:rich>
      </c:tx>
      <c:layout>
        <c:manualLayout>
          <c:xMode val="edge"/>
          <c:yMode val="edge"/>
          <c:x val="2.3216718000319027E-2"/>
          <c:y val="1.7045454545454544E-2"/>
        </c:manualLayout>
      </c:layout>
      <c:overlay val="0"/>
    </c:title>
    <c:autoTitleDeleted val="0"/>
    <c:plotArea>
      <c:layout>
        <c:manualLayout>
          <c:layoutTarget val="inner"/>
          <c:xMode val="edge"/>
          <c:yMode val="edge"/>
          <c:x val="0.25969140221108727"/>
          <c:y val="8.8972938734400153E-2"/>
          <c:w val="0.64569652849997528"/>
          <c:h val="0.8619761302634803"/>
        </c:manualLayout>
      </c:layout>
      <c:barChart>
        <c:barDir val="bar"/>
        <c:grouping val="clustered"/>
        <c:varyColors val="0"/>
        <c:ser>
          <c:idx val="0"/>
          <c:order val="0"/>
          <c:tx>
            <c:strRef>
              <c:f>Sheet1!$B$1</c:f>
              <c:strCache>
                <c:ptCount val="1"/>
                <c:pt idx="0">
                  <c:v>Negative</c:v>
                </c:pt>
              </c:strCache>
            </c:strRef>
          </c:tx>
          <c:spPr>
            <a:solidFill>
              <a:schemeClr val="bg1">
                <a:lumMod val="75000"/>
              </a:schemeClr>
            </a:solidFill>
          </c:spPr>
          <c:invertIfNegative val="0"/>
          <c:dLbls>
            <c:dLbl>
              <c:idx val="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7"/>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9"/>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7"/>
              <c:spPr/>
              <c:txPr>
                <a:bodyPr/>
                <a:lstStyle/>
                <a:p>
                  <a:pPr algn="ctr" rtl="0">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txPr>
              <a:bodyPr/>
              <a:lstStyle/>
              <a:p>
                <a:pPr>
                  <a:defRPr sz="900">
                    <a:solidFill>
                      <a:srgbClr val="C00000"/>
                    </a:solidFill>
                  </a:defRPr>
                </a:pPr>
                <a:endParaRPr lang="en-US"/>
              </a:p>
            </c:txPr>
            <c:dLblPos val="outEnd"/>
            <c:showLegendKey val="0"/>
            <c:showVal val="1"/>
            <c:showCatName val="0"/>
            <c:showSerName val="0"/>
            <c:showPercent val="0"/>
            <c:showBubbleSize val="0"/>
            <c:showLeaderLines val="0"/>
          </c:dLbls>
          <c:cat>
            <c:strRef>
              <c:f>Sheet1!$A$2:$A$21</c:f>
              <c:strCache>
                <c:ptCount val="20"/>
                <c:pt idx="0">
                  <c:v>WTI Crude Oil</c:v>
                </c:pt>
                <c:pt idx="1">
                  <c:v>Brent Oil</c:v>
                </c:pt>
                <c:pt idx="2">
                  <c:v>Unleaded Gas</c:v>
                </c:pt>
                <c:pt idx="3">
                  <c:v>Natural Gas</c:v>
                </c:pt>
                <c:pt idx="4">
                  <c:v>Heating Oil</c:v>
                </c:pt>
                <c:pt idx="5">
                  <c:v>Coffee</c:v>
                </c:pt>
                <c:pt idx="6">
                  <c:v>Lean Hogs</c:v>
                </c:pt>
                <c:pt idx="7">
                  <c:v>Sugar</c:v>
                </c:pt>
                <c:pt idx="8">
                  <c:v>Silver</c:v>
                </c:pt>
                <c:pt idx="9">
                  <c:v>Nickel</c:v>
                </c:pt>
                <c:pt idx="10">
                  <c:v>Aluminum</c:v>
                </c:pt>
                <c:pt idx="11">
                  <c:v>Copper</c:v>
                </c:pt>
                <c:pt idx="12">
                  <c:v>Zinc</c:v>
                </c:pt>
                <c:pt idx="13">
                  <c:v>Gold</c:v>
                </c:pt>
                <c:pt idx="14">
                  <c:v>Soybean Oil</c:v>
                </c:pt>
                <c:pt idx="15">
                  <c:v>Live Cattle</c:v>
                </c:pt>
                <c:pt idx="16">
                  <c:v>Cotton</c:v>
                </c:pt>
                <c:pt idx="17">
                  <c:v>Soybeans</c:v>
                </c:pt>
                <c:pt idx="18">
                  <c:v>Corn</c:v>
                </c:pt>
                <c:pt idx="19">
                  <c:v>Wheat</c:v>
                </c:pt>
              </c:strCache>
            </c:strRef>
          </c:cat>
          <c:val>
            <c:numRef>
              <c:f>Sheet1!$B$2:$B$21</c:f>
              <c:numCache>
                <c:formatCode>#,##0.00;\-#,##0.00;</c:formatCode>
                <c:ptCount val="20"/>
                <c:pt idx="0">
                  <c:v>-40.651908528806203</c:v>
                </c:pt>
                <c:pt idx="1">
                  <c:v>-40.2032720204624</c:v>
                </c:pt>
                <c:pt idx="2">
                  <c:v>-38.564905983078901</c:v>
                </c:pt>
                <c:pt idx="3">
                  <c:v>-32.489234700310099</c:v>
                </c:pt>
                <c:pt idx="4">
                  <c:v>-30.182281968811097</c:v>
                </c:pt>
                <c:pt idx="5">
                  <c:v>-15.8088483144042</c:v>
                </c:pt>
                <c:pt idx="6">
                  <c:v>-13.940856963280702</c:v>
                </c:pt>
                <c:pt idx="7">
                  <c:v>-11.732522820262501</c:v>
                </c:pt>
                <c:pt idx="8">
                  <c:v>-8.8458040380045801</c:v>
                </c:pt>
                <c:pt idx="9">
                  <c:v>-7.5780885071516106</c:v>
                </c:pt>
                <c:pt idx="10">
                  <c:v>-6.4082240235591099</c:v>
                </c:pt>
                <c:pt idx="11">
                  <c:v>-5.8895639400029705</c:v>
                </c:pt>
                <c:pt idx="12">
                  <c:v>-5.36405895188987</c:v>
                </c:pt>
                <c:pt idx="13">
                  <c:v>-2.3419672460114698</c:v>
                </c:pt>
                <c:pt idx="14">
                  <c:v>-2.2034795390672999</c:v>
                </c:pt>
                <c:pt idx="15">
                  <c:v>-0.82045128091202701</c:v>
                </c:pt>
                <c:pt idx="16">
                  <c:v>0</c:v>
                </c:pt>
                <c:pt idx="17">
                  <c:v>0</c:v>
                </c:pt>
                <c:pt idx="18">
                  <c:v>0</c:v>
                </c:pt>
                <c:pt idx="19">
                  <c:v>0</c:v>
                </c:pt>
              </c:numCache>
            </c:numRef>
          </c:val>
        </c:ser>
        <c:ser>
          <c:idx val="1"/>
          <c:order val="1"/>
          <c:tx>
            <c:strRef>
              <c:f>Sheet1!$C$1</c:f>
              <c:strCache>
                <c:ptCount val="1"/>
                <c:pt idx="0">
                  <c:v>Positive</c:v>
                </c:pt>
              </c:strCache>
            </c:strRef>
          </c:tx>
          <c:spPr>
            <a:solidFill>
              <a:schemeClr val="bg1">
                <a:lumMod val="75000"/>
              </a:schemeClr>
            </a:solidFill>
          </c:spPr>
          <c:invertIfNegative val="0"/>
          <c:dLbls>
            <c:txPr>
              <a:bodyPr/>
              <a:lstStyle/>
              <a:p>
                <a:pPr>
                  <a:defRPr sz="900">
                    <a:solidFill>
                      <a:srgbClr val="35627D"/>
                    </a:solidFill>
                  </a:defRPr>
                </a:pPr>
                <a:endParaRPr lang="en-US"/>
              </a:p>
            </c:txPr>
            <c:showLegendKey val="0"/>
            <c:showVal val="1"/>
            <c:showCatName val="0"/>
            <c:showSerName val="0"/>
            <c:showPercent val="0"/>
            <c:showBubbleSize val="0"/>
            <c:showLeaderLines val="0"/>
          </c:dLbls>
          <c:cat>
            <c:strRef>
              <c:f>Sheet1!$A$2:$A$21</c:f>
              <c:strCache>
                <c:ptCount val="20"/>
                <c:pt idx="0">
                  <c:v>WTI Crude Oil</c:v>
                </c:pt>
                <c:pt idx="1">
                  <c:v>Brent Oil</c:v>
                </c:pt>
                <c:pt idx="2">
                  <c:v>Unleaded Gas</c:v>
                </c:pt>
                <c:pt idx="3">
                  <c:v>Natural Gas</c:v>
                </c:pt>
                <c:pt idx="4">
                  <c:v>Heating Oil</c:v>
                </c:pt>
                <c:pt idx="5">
                  <c:v>Coffee</c:v>
                </c:pt>
                <c:pt idx="6">
                  <c:v>Lean Hogs</c:v>
                </c:pt>
                <c:pt idx="7">
                  <c:v>Sugar</c:v>
                </c:pt>
                <c:pt idx="8">
                  <c:v>Silver</c:v>
                </c:pt>
                <c:pt idx="9">
                  <c:v>Nickel</c:v>
                </c:pt>
                <c:pt idx="10">
                  <c:v>Aluminum</c:v>
                </c:pt>
                <c:pt idx="11">
                  <c:v>Copper</c:v>
                </c:pt>
                <c:pt idx="12">
                  <c:v>Zinc</c:v>
                </c:pt>
                <c:pt idx="13">
                  <c:v>Gold</c:v>
                </c:pt>
                <c:pt idx="14">
                  <c:v>Soybean Oil</c:v>
                </c:pt>
                <c:pt idx="15">
                  <c:v>Live Cattle</c:v>
                </c:pt>
                <c:pt idx="16">
                  <c:v>Cotton</c:v>
                </c:pt>
                <c:pt idx="17">
                  <c:v>Soybeans</c:v>
                </c:pt>
                <c:pt idx="18">
                  <c:v>Corn</c:v>
                </c:pt>
                <c:pt idx="19">
                  <c:v>Wheat</c:v>
                </c:pt>
              </c:strCache>
            </c:strRef>
          </c:cat>
          <c:val>
            <c:numRef>
              <c:f>Sheet1!$C$2:$C$21</c:f>
              <c:numCache>
                <c:formatCode>#,##0.00;\-#,##0.00;</c:formatCode>
                <c:ptCount val="2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0.39904543390891806</c:v>
                </c:pt>
                <c:pt idx="17">
                  <c:v>10.4366931688569</c:v>
                </c:pt>
                <c:pt idx="18">
                  <c:v>19.697418442772999</c:v>
                </c:pt>
                <c:pt idx="19">
                  <c:v>21.822524880054502</c:v>
                </c:pt>
              </c:numCache>
            </c:numRef>
          </c:val>
        </c:ser>
        <c:dLbls>
          <c:showLegendKey val="0"/>
          <c:showVal val="0"/>
          <c:showCatName val="0"/>
          <c:showSerName val="0"/>
          <c:showPercent val="0"/>
          <c:showBubbleSize val="0"/>
        </c:dLbls>
        <c:gapWidth val="106"/>
        <c:overlap val="100"/>
        <c:axId val="41486592"/>
        <c:axId val="41504768"/>
      </c:barChart>
      <c:catAx>
        <c:axId val="41486592"/>
        <c:scaling>
          <c:orientation val="minMax"/>
        </c:scaling>
        <c:delete val="0"/>
        <c:axPos val="l"/>
        <c:numFmt formatCode="General" sourceLinked="1"/>
        <c:majorTickMark val="none"/>
        <c:minorTickMark val="none"/>
        <c:tickLblPos val="low"/>
        <c:txPr>
          <a:bodyPr/>
          <a:lstStyle/>
          <a:p>
            <a:pPr>
              <a:defRPr sz="900"/>
            </a:pPr>
            <a:endParaRPr lang="en-US"/>
          </a:p>
        </c:txPr>
        <c:crossAx val="41504768"/>
        <c:crosses val="autoZero"/>
        <c:auto val="1"/>
        <c:lblAlgn val="ctr"/>
        <c:lblOffset val="100"/>
        <c:noMultiLvlLbl val="0"/>
      </c:catAx>
      <c:valAx>
        <c:axId val="41504768"/>
        <c:scaling>
          <c:orientation val="minMax"/>
          <c:max val="25"/>
          <c:min val="-60"/>
        </c:scaling>
        <c:delete val="0"/>
        <c:axPos val="b"/>
        <c:majorGridlines>
          <c:spPr>
            <a:ln>
              <a:noFill/>
            </a:ln>
          </c:spPr>
        </c:majorGridlines>
        <c:numFmt formatCode="#,##0.00;\-#,##0.00;" sourceLinked="1"/>
        <c:majorTickMark val="none"/>
        <c:minorTickMark val="none"/>
        <c:tickLblPos val="none"/>
        <c:spPr>
          <a:ln>
            <a:noFill/>
          </a:ln>
        </c:spPr>
        <c:crossAx val="41486592"/>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ctr" rtl="0">
              <a:defRPr lang="en-US" sz="1100" b="0" i="0" u="none" strike="noStrike" kern="1200" baseline="0" dirty="0">
                <a:solidFill>
                  <a:schemeClr val="tx2"/>
                </a:solidFill>
                <a:latin typeface="Arial" pitchFamily="34" charset="0"/>
                <a:ea typeface="+mn-ea"/>
                <a:cs typeface="Arial" pitchFamily="34" charset="0"/>
              </a:defRPr>
            </a:pPr>
            <a:r>
              <a:rPr lang="en-US" sz="1100" b="0" i="0" u="none" strike="noStrike" kern="1200" baseline="0" dirty="0" smtClean="0">
                <a:solidFill>
                  <a:srgbClr val="35627D"/>
                </a:solidFill>
                <a:latin typeface="Arial" pitchFamily="34" charset="0"/>
                <a:ea typeface="+mn-ea"/>
                <a:cs typeface="Arial" pitchFamily="34" charset="0"/>
              </a:rPr>
              <a:t>Bond Yields across Issuers</a:t>
            </a:r>
            <a:endParaRPr lang="en-US" sz="1100" b="0" i="0" u="none" strike="noStrike" kern="1200" baseline="0" dirty="0">
              <a:solidFill>
                <a:srgbClr val="35627D"/>
              </a:solidFill>
              <a:latin typeface="Arial" pitchFamily="34" charset="0"/>
              <a:ea typeface="+mn-ea"/>
              <a:cs typeface="Arial" pitchFamily="34" charset="0"/>
            </a:endParaRPr>
          </a:p>
        </c:rich>
      </c:tx>
      <c:layout>
        <c:manualLayout>
          <c:xMode val="edge"/>
          <c:yMode val="edge"/>
          <c:x val="3.4128787878787897E-2"/>
          <c:y val="1.8372314224438802E-2"/>
        </c:manualLayout>
      </c:layout>
      <c:overlay val="0"/>
    </c:title>
    <c:autoTitleDeleted val="0"/>
    <c:plotArea>
      <c:layout>
        <c:manualLayout>
          <c:layoutTarget val="inner"/>
          <c:xMode val="edge"/>
          <c:yMode val="edge"/>
          <c:x val="4.7008470532092603E-2"/>
          <c:y val="0.206688535024936"/>
          <c:w val="0.86383052970651397"/>
          <c:h val="0.45868652419684502"/>
        </c:manualLayout>
      </c:layout>
      <c:barChart>
        <c:barDir val="col"/>
        <c:grouping val="clustered"/>
        <c:varyColors val="0"/>
        <c:ser>
          <c:idx val="0"/>
          <c:order val="0"/>
          <c:tx>
            <c:strRef>
              <c:f>Sheet1!$B$1</c:f>
              <c:strCache>
                <c:ptCount val="1"/>
                <c:pt idx="0">
                  <c:v>Series 1</c:v>
                </c:pt>
              </c:strCache>
            </c:strRef>
          </c:tx>
          <c:spPr>
            <a:solidFill>
              <a:srgbClr val="B1B1B1"/>
            </a:solidFill>
            <a:ln w="0" cap="flat" cmpd="sng" algn="ctr">
              <a:noFill/>
              <a:prstDash val="solid"/>
              <a:round/>
              <a:headEnd type="none" w="med" len="med"/>
              <a:tailEnd type="none" w="med" len="med"/>
            </a:ln>
            <a:effectLst/>
          </c:spPr>
          <c:invertIfNegative val="0"/>
          <c:dLbls>
            <c:dLbl>
              <c:idx val="1"/>
              <c:spPr/>
              <c:txPr>
                <a:bodyPr/>
                <a:lstStyle/>
                <a:p>
                  <a:pPr algn="ctr" rtl="0">
                    <a:defRPr lang="en-US" sz="900" b="0" i="0" u="none" strike="noStrike" kern="1200" baseline="0">
                      <a:solidFill>
                        <a:srgbClr val="35627D"/>
                      </a:solidFill>
                      <a:latin typeface="+mn-lt"/>
                      <a:ea typeface="+mn-ea"/>
                      <a:cs typeface="+mn-cs"/>
                    </a:defRPr>
                  </a:pPr>
                  <a:endParaRPr lang="en-US"/>
                </a:p>
              </c:txPr>
              <c:showLegendKey val="0"/>
              <c:showVal val="1"/>
              <c:showCatName val="0"/>
              <c:showSerName val="0"/>
              <c:showPercent val="0"/>
              <c:showBubbleSize val="0"/>
            </c:dLbl>
            <c:dLbl>
              <c:idx val="2"/>
              <c:layout>
                <c:manualLayout>
                  <c:x val="0"/>
                  <c:y val="9.1868804316770497E-3"/>
                </c:manualLayout>
              </c:layout>
              <c:spPr/>
              <c:txPr>
                <a:bodyPr/>
                <a:lstStyle/>
                <a:p>
                  <a:pPr algn="ctr" rtl="0">
                    <a:defRPr lang="en-US" sz="900" b="0" i="0" u="none" strike="noStrike" kern="1200" baseline="0">
                      <a:solidFill>
                        <a:srgbClr val="35627D"/>
                      </a:solidFill>
                      <a:latin typeface="+mn-lt"/>
                      <a:ea typeface="+mn-ea"/>
                      <a:cs typeface="+mn-cs"/>
                    </a:defRPr>
                  </a:pPr>
                  <a:endParaRPr lang="en-US"/>
                </a:p>
              </c:txPr>
              <c:showLegendKey val="0"/>
              <c:showVal val="1"/>
              <c:showCatName val="0"/>
              <c:showSerName val="0"/>
              <c:showPercent val="0"/>
              <c:showBubbleSize val="0"/>
            </c:dLbl>
            <c:dLbl>
              <c:idx val="3"/>
              <c:layout>
                <c:manualLayout>
                  <c:x val="7.5757575757575803E-3"/>
                  <c:y val="4.5938018755673502E-3"/>
                </c:manualLayout>
              </c:layout>
              <c:spPr/>
              <c:txPr>
                <a:bodyPr/>
                <a:lstStyle/>
                <a:p>
                  <a:pPr algn="ctr" rtl="0">
                    <a:defRPr lang="en-US" sz="900" b="0" i="0" u="none" strike="noStrike" kern="1200" baseline="0">
                      <a:solidFill>
                        <a:srgbClr val="35627D"/>
                      </a:solidFill>
                      <a:latin typeface="+mn-lt"/>
                      <a:ea typeface="+mn-ea"/>
                      <a:cs typeface="+mn-cs"/>
                    </a:defRPr>
                  </a:pPr>
                  <a:endParaRPr lang="en-US"/>
                </a:p>
              </c:txPr>
              <c:showLegendKey val="0"/>
              <c:showVal val="1"/>
              <c:showCatName val="0"/>
              <c:showSerName val="0"/>
              <c:showPercent val="0"/>
              <c:showBubbleSize val="0"/>
            </c:dLbl>
            <c:txPr>
              <a:bodyPr/>
              <a:lstStyle/>
              <a:p>
                <a:pPr>
                  <a:defRPr sz="900" b="0" i="0">
                    <a:solidFill>
                      <a:srgbClr val="35627D"/>
                    </a:solidFill>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Sheet1!$A$2:$A$5</c:f>
              <c:strCache>
                <c:ptCount val="4"/>
                <c:pt idx="0">
                  <c:v>10-Year US Treasury</c:v>
                </c:pt>
                <c:pt idx="1">
                  <c:v>State and Local Municipals</c:v>
                </c:pt>
                <c:pt idx="2">
                  <c:v>AAA-AA Corporates</c:v>
                </c:pt>
                <c:pt idx="3">
                  <c:v>A-BBB Corporates</c:v>
                </c:pt>
              </c:strCache>
            </c:strRef>
          </c:cat>
          <c:val>
            <c:numRef>
              <c:f>Sheet1!$B$2:$B$5</c:f>
              <c:numCache>
                <c:formatCode>0.00</c:formatCode>
                <c:ptCount val="4"/>
                <c:pt idx="0">
                  <c:v>2.17</c:v>
                </c:pt>
                <c:pt idx="1">
                  <c:v>3.56</c:v>
                </c:pt>
                <c:pt idx="2">
                  <c:v>2.5190000000000001</c:v>
                </c:pt>
                <c:pt idx="3">
                  <c:v>3.3130000000000002</c:v>
                </c:pt>
              </c:numCache>
            </c:numRef>
          </c:val>
        </c:ser>
        <c:dLbls>
          <c:showLegendKey val="0"/>
          <c:showVal val="1"/>
          <c:showCatName val="0"/>
          <c:showSerName val="0"/>
          <c:showPercent val="0"/>
          <c:showBubbleSize val="0"/>
        </c:dLbls>
        <c:gapWidth val="24"/>
        <c:overlap val="74"/>
        <c:axId val="41547264"/>
        <c:axId val="41548800"/>
      </c:barChart>
      <c:catAx>
        <c:axId val="41547264"/>
        <c:scaling>
          <c:orientation val="minMax"/>
        </c:scaling>
        <c:delete val="0"/>
        <c:axPos val="b"/>
        <c:majorTickMark val="none"/>
        <c:minorTickMark val="none"/>
        <c:tickLblPos val="nextTo"/>
        <c:spPr>
          <a:ln w="6350">
            <a:solidFill>
              <a:schemeClr val="bg1">
                <a:lumMod val="65000"/>
              </a:schemeClr>
            </a:solidFill>
          </a:ln>
        </c:spPr>
        <c:txPr>
          <a:bodyPr rot="0" vert="horz" anchor="ctr" anchorCtr="0">
            <a:noAutofit/>
          </a:bodyPr>
          <a:lstStyle/>
          <a:p>
            <a:pPr>
              <a:defRPr sz="900" b="0" i="0">
                <a:solidFill>
                  <a:schemeClr val="tx1"/>
                </a:solidFill>
                <a:latin typeface="Arial" pitchFamily="34" charset="0"/>
                <a:cs typeface="Arial" pitchFamily="34" charset="0"/>
              </a:defRPr>
            </a:pPr>
            <a:endParaRPr lang="en-US"/>
          </a:p>
        </c:txPr>
        <c:crossAx val="41548800"/>
        <c:crosses val="autoZero"/>
        <c:auto val="1"/>
        <c:lblAlgn val="ctr"/>
        <c:lblOffset val="100"/>
        <c:tickLblSkip val="1"/>
        <c:noMultiLvlLbl val="0"/>
      </c:catAx>
      <c:valAx>
        <c:axId val="41548800"/>
        <c:scaling>
          <c:orientation val="minMax"/>
        </c:scaling>
        <c:delete val="1"/>
        <c:axPos val="l"/>
        <c:numFmt formatCode="0.00" sourceLinked="1"/>
        <c:majorTickMark val="out"/>
        <c:minorTickMark val="none"/>
        <c:tickLblPos val="none"/>
        <c:crossAx val="4154726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ctr" rtl="0">
              <a:defRPr lang="en-US" sz="1100" b="0" i="0" u="none" strike="noStrike" kern="1200" baseline="0" dirty="0">
                <a:solidFill>
                  <a:schemeClr val="tx2"/>
                </a:solidFill>
                <a:latin typeface="Arial" pitchFamily="34" charset="0"/>
                <a:ea typeface="+mn-ea"/>
                <a:cs typeface="Arial" pitchFamily="34" charset="0"/>
              </a:defRPr>
            </a:pPr>
            <a:r>
              <a:rPr lang="en-US" sz="1100" b="0" i="0" u="none" strike="noStrike" kern="1200" baseline="0" dirty="0" smtClean="0">
                <a:solidFill>
                  <a:srgbClr val="35627D"/>
                </a:solidFill>
                <a:latin typeface="Arial" pitchFamily="34" charset="0"/>
                <a:ea typeface="+mn-ea"/>
                <a:cs typeface="Arial" pitchFamily="34" charset="0"/>
              </a:rPr>
              <a:t>US Treasury Yield Curve</a:t>
            </a:r>
            <a:endParaRPr lang="en-US" sz="1100" b="0" i="0" u="none" strike="noStrike" kern="1200" baseline="0" dirty="0">
              <a:solidFill>
                <a:srgbClr val="35627D"/>
              </a:solidFill>
              <a:latin typeface="Arial" pitchFamily="34" charset="0"/>
              <a:ea typeface="+mn-ea"/>
              <a:cs typeface="Arial" pitchFamily="34" charset="0"/>
            </a:endParaRPr>
          </a:p>
        </c:rich>
      </c:tx>
      <c:layout>
        <c:manualLayout>
          <c:xMode val="edge"/>
          <c:yMode val="edge"/>
          <c:x val="9.5554782964800433E-4"/>
          <c:y val="2.5397025989123957E-2"/>
        </c:manualLayout>
      </c:layout>
      <c:overlay val="0"/>
    </c:title>
    <c:autoTitleDeleted val="0"/>
    <c:plotArea>
      <c:layout>
        <c:manualLayout>
          <c:layoutTarget val="inner"/>
          <c:xMode val="edge"/>
          <c:yMode val="edge"/>
          <c:x val="7.8551359423210301E-2"/>
          <c:y val="0.20869617159924"/>
          <c:w val="0.75940490040338993"/>
          <c:h val="0.60695483754185897"/>
        </c:manualLayout>
      </c:layout>
      <c:scatterChart>
        <c:scatterStyle val="lineMarker"/>
        <c:varyColors val="0"/>
        <c:ser>
          <c:idx val="0"/>
          <c:order val="0"/>
          <c:tx>
            <c:strRef>
              <c:f>Sheet1!$B$1</c:f>
              <c:strCache>
                <c:ptCount val="1"/>
                <c:pt idx="0">
                  <c:v>12/31/2014</c:v>
                </c:pt>
              </c:strCache>
            </c:strRef>
          </c:tx>
          <c:spPr>
            <a:ln>
              <a:solidFill>
                <a:schemeClr val="bg1">
                  <a:lumMod val="50000"/>
                </a:schemeClr>
              </a:solidFill>
            </a:ln>
          </c:spPr>
          <c:marker>
            <c:symbol val="none"/>
          </c:marker>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Sheet1!$B$2:$B$9</c:f>
              <c:numCache>
                <c:formatCode>General</c:formatCode>
                <c:ptCount val="8"/>
                <c:pt idx="0">
                  <c:v>3.5499999999999997E-2</c:v>
                </c:pt>
                <c:pt idx="1">
                  <c:v>0.1167</c:v>
                </c:pt>
                <c:pt idx="2">
                  <c:v>0.2132</c:v>
                </c:pt>
                <c:pt idx="3">
                  <c:v>0.66449999999999998</c:v>
                </c:pt>
                <c:pt idx="4">
                  <c:v>1.0701000000000001</c:v>
                </c:pt>
                <c:pt idx="5">
                  <c:v>1.6528</c:v>
                </c:pt>
                <c:pt idx="6">
                  <c:v>2.1711999999999998</c:v>
                </c:pt>
                <c:pt idx="7">
                  <c:v>2.7518000000000002</c:v>
                </c:pt>
              </c:numCache>
            </c:numRef>
          </c:yVal>
          <c:smooth val="0"/>
        </c:ser>
        <c:ser>
          <c:idx val="1"/>
          <c:order val="1"/>
          <c:tx>
            <c:strRef>
              <c:f>Sheet1!$C$1</c:f>
              <c:strCache>
                <c:ptCount val="1"/>
                <c:pt idx="0">
                  <c:v>9/30/2014</c:v>
                </c:pt>
              </c:strCache>
            </c:strRef>
          </c:tx>
          <c:spPr>
            <a:ln>
              <a:solidFill>
                <a:srgbClr val="437189"/>
              </a:solidFill>
            </a:ln>
          </c:spPr>
          <c:marker>
            <c:symbol val="none"/>
          </c:marker>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Sheet1!$C$2:$C$9</c:f>
              <c:numCache>
                <c:formatCode>General</c:formatCode>
                <c:ptCount val="8"/>
                <c:pt idx="0">
                  <c:v>1.52E-2</c:v>
                </c:pt>
                <c:pt idx="1">
                  <c:v>3.04E-2</c:v>
                </c:pt>
                <c:pt idx="2">
                  <c:v>9.64E-2</c:v>
                </c:pt>
                <c:pt idx="3">
                  <c:v>0.56699999999999995</c:v>
                </c:pt>
                <c:pt idx="4">
                  <c:v>1.0376000000000001</c:v>
                </c:pt>
                <c:pt idx="5">
                  <c:v>1.7566000000000002</c:v>
                </c:pt>
                <c:pt idx="6">
                  <c:v>2.4887999999999999</c:v>
                </c:pt>
                <c:pt idx="7">
                  <c:v>3.1966999999999999</c:v>
                </c:pt>
              </c:numCache>
            </c:numRef>
          </c:yVal>
          <c:smooth val="0"/>
        </c:ser>
        <c:ser>
          <c:idx val="2"/>
          <c:order val="2"/>
          <c:tx>
            <c:strRef>
              <c:f>Sheet1!$D$1</c:f>
              <c:strCache>
                <c:ptCount val="1"/>
                <c:pt idx="0">
                  <c:v>12/31/2013</c:v>
                </c:pt>
              </c:strCache>
            </c:strRef>
          </c:tx>
          <c:spPr>
            <a:ln>
              <a:solidFill>
                <a:srgbClr val="92B9CB"/>
              </a:solidFill>
            </a:ln>
          </c:spPr>
          <c:marker>
            <c:symbol val="none"/>
          </c:marker>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Sheet1!$D$2:$D$9</c:f>
              <c:numCache>
                <c:formatCode>General</c:formatCode>
                <c:ptCount val="8"/>
                <c:pt idx="0">
                  <c:v>6.59E-2</c:v>
                </c:pt>
                <c:pt idx="1">
                  <c:v>8.6199999999999999E-2</c:v>
                </c:pt>
                <c:pt idx="2">
                  <c:v>0.1116</c:v>
                </c:pt>
                <c:pt idx="3">
                  <c:v>0.37990000000000002</c:v>
                </c:pt>
                <c:pt idx="4">
                  <c:v>0.76449999999999996</c:v>
                </c:pt>
                <c:pt idx="5">
                  <c:v>1.7410999999999999</c:v>
                </c:pt>
                <c:pt idx="6">
                  <c:v>3.0282</c:v>
                </c:pt>
                <c:pt idx="7">
                  <c:v>3.9679000000000002</c:v>
                </c:pt>
              </c:numCache>
            </c:numRef>
          </c:yVal>
          <c:smooth val="0"/>
        </c:ser>
        <c:dLbls>
          <c:showLegendKey val="0"/>
          <c:showVal val="0"/>
          <c:showCatName val="0"/>
          <c:showSerName val="0"/>
          <c:showPercent val="0"/>
          <c:showBubbleSize val="0"/>
        </c:dLbls>
        <c:axId val="41845888"/>
        <c:axId val="41847424"/>
      </c:scatterChart>
      <c:valAx>
        <c:axId val="41845888"/>
        <c:scaling>
          <c:orientation val="minMax"/>
          <c:max val="360"/>
          <c:min val="0"/>
        </c:scaling>
        <c:delete val="0"/>
        <c:axPos val="b"/>
        <c:numFmt formatCode="General" sourceLinked="1"/>
        <c:majorTickMark val="none"/>
        <c:minorTickMark val="none"/>
        <c:tickLblPos val="none"/>
        <c:spPr>
          <a:ln w="6350">
            <a:solidFill>
              <a:schemeClr val="bg1">
                <a:lumMod val="65000"/>
              </a:schemeClr>
            </a:solidFill>
          </a:ln>
        </c:spPr>
        <c:txPr>
          <a:bodyPr rot="0" vert="horz"/>
          <a:lstStyle/>
          <a:p>
            <a:pPr>
              <a:defRPr sz="600">
                <a:solidFill>
                  <a:schemeClr val="tx1"/>
                </a:solidFill>
                <a:latin typeface="+mn-lt"/>
              </a:defRPr>
            </a:pPr>
            <a:endParaRPr lang="en-US"/>
          </a:p>
        </c:txPr>
        <c:crossAx val="41847424"/>
        <c:crosses val="autoZero"/>
        <c:crossBetween val="midCat"/>
      </c:valAx>
      <c:valAx>
        <c:axId val="41847424"/>
        <c:scaling>
          <c:orientation val="minMax"/>
        </c:scaling>
        <c:delete val="0"/>
        <c:axPos val="l"/>
        <c:majorGridlines>
          <c:spPr>
            <a:ln w="6350">
              <a:noFill/>
              <a:prstDash val="solid"/>
            </a:ln>
          </c:spPr>
        </c:majorGridlines>
        <c:numFmt formatCode="General" sourceLinked="1"/>
        <c:majorTickMark val="none"/>
        <c:minorTickMark val="none"/>
        <c:tickLblPos val="nextTo"/>
        <c:spPr>
          <a:ln w="6350">
            <a:solidFill>
              <a:schemeClr val="bg1">
                <a:lumMod val="65000"/>
              </a:schemeClr>
            </a:solidFill>
          </a:ln>
        </c:spPr>
        <c:txPr>
          <a:bodyPr/>
          <a:lstStyle/>
          <a:p>
            <a:pPr>
              <a:defRPr sz="850">
                <a:solidFill>
                  <a:schemeClr val="tx1"/>
                </a:solidFill>
              </a:defRPr>
            </a:pPr>
            <a:endParaRPr lang="en-US"/>
          </a:p>
        </c:txPr>
        <c:crossAx val="41845888"/>
        <c:crosses val="autoZero"/>
        <c:crossBetween val="midCat"/>
        <c:majorUnit val="1"/>
      </c:valAx>
    </c:plotArea>
    <c:plotVisOnly val="1"/>
    <c:dispBlanksAs val="gap"/>
    <c:showDLblsOverMax val="0"/>
  </c:chart>
  <c:txPr>
    <a:bodyPr/>
    <a:lstStyle/>
    <a:p>
      <a:pPr>
        <a:defRPr sz="900">
          <a:solidFill>
            <a:schemeClr val="bg1">
              <a:lumMod val="50000"/>
            </a:schemeClr>
          </a:solidFill>
          <a:latin typeface="Arial" pitchFamily="34" charset="0"/>
          <a:cs typeface="Arial" pitchFamily="34" charset="0"/>
        </a:defRPr>
      </a:pPr>
      <a:endParaRPr lang="en-US"/>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1100" b="0" dirty="0" smtClean="0">
                <a:solidFill>
                  <a:srgbClr val="35627D"/>
                </a:solidFill>
                <a:effectLst/>
              </a:rPr>
              <a:t>Growth of Wealth: The Relationship between Risk and Return</a:t>
            </a:r>
            <a:endParaRPr lang="en-US" sz="1100" b="0" dirty="0">
              <a:solidFill>
                <a:srgbClr val="35627D"/>
              </a:solidFill>
              <a:effectLst/>
            </a:endParaRPr>
          </a:p>
        </c:rich>
      </c:tx>
      <c:layout>
        <c:manualLayout>
          <c:xMode val="edge"/>
          <c:yMode val="edge"/>
          <c:x val="1.12633565697939E-2"/>
          <c:y val="1.49242117856555E-2"/>
        </c:manualLayout>
      </c:layout>
      <c:overlay val="1"/>
    </c:title>
    <c:autoTitleDeleted val="0"/>
    <c:plotArea>
      <c:layout>
        <c:manualLayout>
          <c:layoutTarget val="inner"/>
          <c:xMode val="edge"/>
          <c:yMode val="edge"/>
          <c:x val="0.11563858552944301"/>
          <c:y val="0.18793262791423601"/>
          <c:w val="0.69184307631358999"/>
          <c:h val="0.57114096746265997"/>
        </c:manualLayout>
      </c:layout>
      <c:lineChart>
        <c:grouping val="standard"/>
        <c:varyColors val="0"/>
        <c:ser>
          <c:idx val="0"/>
          <c:order val="0"/>
          <c:tx>
            <c:strRef>
              <c:f>Sheet1!$B$1</c:f>
              <c:strCache>
                <c:ptCount val="1"/>
                <c:pt idx="0">
                  <c:v>MSCI All Country World Index (gross div.)</c:v>
                </c:pt>
              </c:strCache>
            </c:strRef>
          </c:tx>
          <c:spPr>
            <a:ln>
              <a:solidFill>
                <a:srgbClr val="35627D"/>
              </a:solidFill>
            </a:ln>
          </c:spPr>
          <c:marker>
            <c:symbol val="none"/>
          </c:marker>
          <c:cat>
            <c:numRef>
              <c:f>Sheet1!$A$2:$A$325</c:f>
              <c:numCache>
                <c:formatCode>mm/yyyy</c:formatCode>
                <c:ptCount val="324"/>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numCache>
            </c:numRef>
          </c:cat>
          <c:val>
            <c:numRef>
              <c:f>Sheet1!$B$2:$B$325</c:f>
              <c:numCache>
                <c:formatCode>General</c:formatCode>
                <c:ptCount val="324"/>
                <c:pt idx="0">
                  <c:v>10253.300000000001</c:v>
                </c:pt>
                <c:pt idx="1">
                  <c:v>10848.800000000001</c:v>
                </c:pt>
                <c:pt idx="2">
                  <c:v>11186.199999999999</c:v>
                </c:pt>
                <c:pt idx="3">
                  <c:v>11331.4</c:v>
                </c:pt>
                <c:pt idx="4">
                  <c:v>11110.199999999999</c:v>
                </c:pt>
                <c:pt idx="5">
                  <c:v>11101.4</c:v>
                </c:pt>
                <c:pt idx="6">
                  <c:v>11309.499999999998</c:v>
                </c:pt>
                <c:pt idx="7">
                  <c:v>10690.699999999999</c:v>
                </c:pt>
                <c:pt idx="8">
                  <c:v>11152.599999999999</c:v>
                </c:pt>
                <c:pt idx="9">
                  <c:v>11884.9</c:v>
                </c:pt>
                <c:pt idx="10">
                  <c:v>12285.8</c:v>
                </c:pt>
                <c:pt idx="11">
                  <c:v>12399.1</c:v>
                </c:pt>
                <c:pt idx="12">
                  <c:v>12848.2</c:v>
                </c:pt>
                <c:pt idx="13">
                  <c:v>12772.300000000001</c:v>
                </c:pt>
                <c:pt idx="14">
                  <c:v>12702</c:v>
                </c:pt>
                <c:pt idx="15">
                  <c:v>13021.7</c:v>
                </c:pt>
                <c:pt idx="16">
                  <c:v>12714.6</c:v>
                </c:pt>
                <c:pt idx="17">
                  <c:v>12538.1</c:v>
                </c:pt>
                <c:pt idx="18">
                  <c:v>13955.1</c:v>
                </c:pt>
                <c:pt idx="19">
                  <c:v>13627.1</c:v>
                </c:pt>
                <c:pt idx="20">
                  <c:v>14039.699999999999</c:v>
                </c:pt>
                <c:pt idx="21">
                  <c:v>13588.1</c:v>
                </c:pt>
                <c:pt idx="22">
                  <c:v>14122.8</c:v>
                </c:pt>
                <c:pt idx="23">
                  <c:v>14587.000000000002</c:v>
                </c:pt>
                <c:pt idx="24">
                  <c:v>13917.2</c:v>
                </c:pt>
                <c:pt idx="25">
                  <c:v>13333</c:v>
                </c:pt>
                <c:pt idx="26">
                  <c:v>12509.999999999998</c:v>
                </c:pt>
                <c:pt idx="27">
                  <c:v>12353</c:v>
                </c:pt>
                <c:pt idx="28">
                  <c:v>13643.7</c:v>
                </c:pt>
                <c:pt idx="29">
                  <c:v>13552.1</c:v>
                </c:pt>
                <c:pt idx="30">
                  <c:v>13689.7</c:v>
                </c:pt>
                <c:pt idx="31">
                  <c:v>12402.800000000001</c:v>
                </c:pt>
                <c:pt idx="32">
                  <c:v>11106.9</c:v>
                </c:pt>
                <c:pt idx="33">
                  <c:v>12129</c:v>
                </c:pt>
                <c:pt idx="34">
                  <c:v>11925.699999999999</c:v>
                </c:pt>
                <c:pt idx="35">
                  <c:v>12183</c:v>
                </c:pt>
                <c:pt idx="36">
                  <c:v>12633.6</c:v>
                </c:pt>
                <c:pt idx="37">
                  <c:v>13821.699999999999</c:v>
                </c:pt>
                <c:pt idx="38">
                  <c:v>13435.999999999998</c:v>
                </c:pt>
                <c:pt idx="39">
                  <c:v>13549.199999999999</c:v>
                </c:pt>
                <c:pt idx="40">
                  <c:v>13873.3</c:v>
                </c:pt>
                <c:pt idx="41">
                  <c:v>13027.4</c:v>
                </c:pt>
                <c:pt idx="42">
                  <c:v>13648</c:v>
                </c:pt>
                <c:pt idx="43">
                  <c:v>13620.5</c:v>
                </c:pt>
                <c:pt idx="44">
                  <c:v>13967.400000000001</c:v>
                </c:pt>
                <c:pt idx="45">
                  <c:v>14210.5</c:v>
                </c:pt>
                <c:pt idx="46">
                  <c:v>13599.000000000002</c:v>
                </c:pt>
                <c:pt idx="47">
                  <c:v>14608.9</c:v>
                </c:pt>
                <c:pt idx="48">
                  <c:v>14390.5</c:v>
                </c:pt>
                <c:pt idx="49">
                  <c:v>14173.1</c:v>
                </c:pt>
                <c:pt idx="50">
                  <c:v>13542.199999999999</c:v>
                </c:pt>
                <c:pt idx="51">
                  <c:v>13723.8</c:v>
                </c:pt>
                <c:pt idx="52">
                  <c:v>14249.8</c:v>
                </c:pt>
                <c:pt idx="53">
                  <c:v>13741.699999999999</c:v>
                </c:pt>
                <c:pt idx="54">
                  <c:v>13785.6</c:v>
                </c:pt>
                <c:pt idx="55">
                  <c:v>14094.7</c:v>
                </c:pt>
                <c:pt idx="56">
                  <c:v>13974.599999999999</c:v>
                </c:pt>
                <c:pt idx="57">
                  <c:v>13632.800000000001</c:v>
                </c:pt>
                <c:pt idx="58">
                  <c:v>13859.699999999999</c:v>
                </c:pt>
                <c:pt idx="59">
                  <c:v>13990.800000000001</c:v>
                </c:pt>
                <c:pt idx="60">
                  <c:v>14040.3</c:v>
                </c:pt>
                <c:pt idx="61">
                  <c:v>14370.5</c:v>
                </c:pt>
                <c:pt idx="62">
                  <c:v>15196.300000000001</c:v>
                </c:pt>
                <c:pt idx="63">
                  <c:v>15886.499999999998</c:v>
                </c:pt>
                <c:pt idx="64">
                  <c:v>16259.699999999999</c:v>
                </c:pt>
                <c:pt idx="65">
                  <c:v>16154.2</c:v>
                </c:pt>
                <c:pt idx="66">
                  <c:v>16489.2</c:v>
                </c:pt>
                <c:pt idx="67">
                  <c:v>17271.099999999999</c:v>
                </c:pt>
                <c:pt idx="68">
                  <c:v>16981.5</c:v>
                </c:pt>
                <c:pt idx="69">
                  <c:v>17484.400000000001</c:v>
                </c:pt>
                <c:pt idx="70">
                  <c:v>16575.5</c:v>
                </c:pt>
                <c:pt idx="71">
                  <c:v>17472</c:v>
                </c:pt>
                <c:pt idx="72">
                  <c:v>18630.7</c:v>
                </c:pt>
                <c:pt idx="73">
                  <c:v>18361.400000000001</c:v>
                </c:pt>
                <c:pt idx="74">
                  <c:v>17536.400000000001</c:v>
                </c:pt>
                <c:pt idx="75">
                  <c:v>18013.3</c:v>
                </c:pt>
                <c:pt idx="76">
                  <c:v>18119.5</c:v>
                </c:pt>
                <c:pt idx="77">
                  <c:v>18031.5</c:v>
                </c:pt>
                <c:pt idx="78">
                  <c:v>18430.599999999999</c:v>
                </c:pt>
                <c:pt idx="79">
                  <c:v>19087.099999999999</c:v>
                </c:pt>
                <c:pt idx="80">
                  <c:v>18638.900000000001</c:v>
                </c:pt>
                <c:pt idx="81">
                  <c:v>19116.599999999999</c:v>
                </c:pt>
                <c:pt idx="82">
                  <c:v>18286.400000000001</c:v>
                </c:pt>
                <c:pt idx="83">
                  <c:v>18350.2</c:v>
                </c:pt>
                <c:pt idx="84">
                  <c:v>17976.8</c:v>
                </c:pt>
                <c:pt idx="85">
                  <c:v>18168.8</c:v>
                </c:pt>
                <c:pt idx="86">
                  <c:v>19001</c:v>
                </c:pt>
                <c:pt idx="87">
                  <c:v>19692.099999999999</c:v>
                </c:pt>
                <c:pt idx="88">
                  <c:v>19909.5</c:v>
                </c:pt>
                <c:pt idx="89">
                  <c:v>19913.900000000001</c:v>
                </c:pt>
                <c:pt idx="90">
                  <c:v>20877.400000000001</c:v>
                </c:pt>
                <c:pt idx="91">
                  <c:v>20420.3</c:v>
                </c:pt>
                <c:pt idx="92">
                  <c:v>20982.1</c:v>
                </c:pt>
                <c:pt idx="93">
                  <c:v>20631.400000000001</c:v>
                </c:pt>
                <c:pt idx="94">
                  <c:v>21280.399999999998</c:v>
                </c:pt>
                <c:pt idx="95">
                  <c:v>21921.200000000001</c:v>
                </c:pt>
                <c:pt idx="96">
                  <c:v>22408.5</c:v>
                </c:pt>
                <c:pt idx="97">
                  <c:v>22501.8</c:v>
                </c:pt>
                <c:pt idx="98">
                  <c:v>22848.199999999997</c:v>
                </c:pt>
                <c:pt idx="99">
                  <c:v>23406.1</c:v>
                </c:pt>
                <c:pt idx="100">
                  <c:v>23430.300000000003</c:v>
                </c:pt>
                <c:pt idx="101">
                  <c:v>23558.799999999999</c:v>
                </c:pt>
                <c:pt idx="102">
                  <c:v>22678.899999999998</c:v>
                </c:pt>
                <c:pt idx="103">
                  <c:v>22958.6</c:v>
                </c:pt>
                <c:pt idx="104">
                  <c:v>23806.400000000001</c:v>
                </c:pt>
                <c:pt idx="105">
                  <c:v>23901.599999999999</c:v>
                </c:pt>
                <c:pt idx="106">
                  <c:v>25179.399999999998</c:v>
                </c:pt>
                <c:pt idx="107">
                  <c:v>24814.699999999997</c:v>
                </c:pt>
                <c:pt idx="108">
                  <c:v>25231</c:v>
                </c:pt>
                <c:pt idx="109">
                  <c:v>25575</c:v>
                </c:pt>
                <c:pt idx="110">
                  <c:v>25063.399999999998</c:v>
                </c:pt>
                <c:pt idx="111">
                  <c:v>25868.400000000001</c:v>
                </c:pt>
                <c:pt idx="112">
                  <c:v>27411.9</c:v>
                </c:pt>
                <c:pt idx="113">
                  <c:v>28814.600000000002</c:v>
                </c:pt>
                <c:pt idx="114">
                  <c:v>30117.5</c:v>
                </c:pt>
                <c:pt idx="115">
                  <c:v>28004.400000000001</c:v>
                </c:pt>
                <c:pt idx="116">
                  <c:v>29497.9</c:v>
                </c:pt>
                <c:pt idx="117">
                  <c:v>27741.5</c:v>
                </c:pt>
                <c:pt idx="118">
                  <c:v>28165.9</c:v>
                </c:pt>
                <c:pt idx="119">
                  <c:v>28535.7</c:v>
                </c:pt>
                <c:pt idx="120">
                  <c:v>29163.899999999998</c:v>
                </c:pt>
                <c:pt idx="121">
                  <c:v>31159</c:v>
                </c:pt>
                <c:pt idx="122">
                  <c:v>32488.5</c:v>
                </c:pt>
                <c:pt idx="123">
                  <c:v>32793</c:v>
                </c:pt>
                <c:pt idx="124">
                  <c:v>32170.800000000003</c:v>
                </c:pt>
                <c:pt idx="125">
                  <c:v>32750.400000000001</c:v>
                </c:pt>
                <c:pt idx="126">
                  <c:v>32761.100000000002</c:v>
                </c:pt>
                <c:pt idx="127">
                  <c:v>28171.200000000001</c:v>
                </c:pt>
                <c:pt idx="128">
                  <c:v>28731.599999999999</c:v>
                </c:pt>
                <c:pt idx="129">
                  <c:v>31355.599999999999</c:v>
                </c:pt>
                <c:pt idx="130">
                  <c:v>33259.199999999997</c:v>
                </c:pt>
                <c:pt idx="131">
                  <c:v>34803.799999999996</c:v>
                </c:pt>
                <c:pt idx="132">
                  <c:v>35515.1</c:v>
                </c:pt>
                <c:pt idx="133">
                  <c:v>34622.5</c:v>
                </c:pt>
                <c:pt idx="134">
                  <c:v>36179.800000000003</c:v>
                </c:pt>
                <c:pt idx="135">
                  <c:v>37742.9</c:v>
                </c:pt>
                <c:pt idx="136">
                  <c:v>36409.199999999997</c:v>
                </c:pt>
                <c:pt idx="137">
                  <c:v>38221.9</c:v>
                </c:pt>
                <c:pt idx="138">
                  <c:v>38065.699999999997</c:v>
                </c:pt>
                <c:pt idx="139">
                  <c:v>38020</c:v>
                </c:pt>
                <c:pt idx="140">
                  <c:v>37610.1</c:v>
                </c:pt>
                <c:pt idx="141">
                  <c:v>39514.9</c:v>
                </c:pt>
                <c:pt idx="142">
                  <c:v>40742.700000000004</c:v>
                </c:pt>
                <c:pt idx="143">
                  <c:v>44136.9</c:v>
                </c:pt>
                <c:pt idx="144">
                  <c:v>41756</c:v>
                </c:pt>
                <c:pt idx="145">
                  <c:v>41897.799999999996</c:v>
                </c:pt>
                <c:pt idx="146">
                  <c:v>44652.1</c:v>
                </c:pt>
                <c:pt idx="147">
                  <c:v>42649.2</c:v>
                </c:pt>
                <c:pt idx="148">
                  <c:v>41542.399999999994</c:v>
                </c:pt>
                <c:pt idx="149">
                  <c:v>42950.5</c:v>
                </c:pt>
                <c:pt idx="150">
                  <c:v>41689</c:v>
                </c:pt>
                <c:pt idx="151">
                  <c:v>42985</c:v>
                </c:pt>
                <c:pt idx="152">
                  <c:v>40624.1</c:v>
                </c:pt>
                <c:pt idx="153">
                  <c:v>39829.300000000003</c:v>
                </c:pt>
                <c:pt idx="154">
                  <c:v>37361.800000000003</c:v>
                </c:pt>
                <c:pt idx="155">
                  <c:v>37985.9</c:v>
                </c:pt>
                <c:pt idx="156">
                  <c:v>38946.299999999996</c:v>
                </c:pt>
                <c:pt idx="157">
                  <c:v>35669.4</c:v>
                </c:pt>
                <c:pt idx="158">
                  <c:v>33268.300000000003</c:v>
                </c:pt>
                <c:pt idx="159">
                  <c:v>35691.5</c:v>
                </c:pt>
                <c:pt idx="160">
                  <c:v>35293.599999999999</c:v>
                </c:pt>
                <c:pt idx="161">
                  <c:v>34212.300000000003</c:v>
                </c:pt>
                <c:pt idx="162">
                  <c:v>33673.1</c:v>
                </c:pt>
                <c:pt idx="163">
                  <c:v>32125.599999999999</c:v>
                </c:pt>
                <c:pt idx="164">
                  <c:v>29191.1</c:v>
                </c:pt>
                <c:pt idx="165">
                  <c:v>29811.399999999998</c:v>
                </c:pt>
                <c:pt idx="166">
                  <c:v>31644.800000000003</c:v>
                </c:pt>
                <c:pt idx="167">
                  <c:v>31941.4</c:v>
                </c:pt>
                <c:pt idx="168" formatCode="0">
                  <c:v>31066.2</c:v>
                </c:pt>
                <c:pt idx="169" formatCode="0">
                  <c:v>30838</c:v>
                </c:pt>
                <c:pt idx="170" formatCode="0">
                  <c:v>32230.6</c:v>
                </c:pt>
                <c:pt idx="171" formatCode="0">
                  <c:v>31209.8</c:v>
                </c:pt>
                <c:pt idx="172" formatCode="0">
                  <c:v>31253.899999999998</c:v>
                </c:pt>
                <c:pt idx="173" formatCode="0">
                  <c:v>29346.600000000002</c:v>
                </c:pt>
                <c:pt idx="174" formatCode="0">
                  <c:v>26885.500000000004</c:v>
                </c:pt>
                <c:pt idx="175" formatCode="0">
                  <c:v>26955</c:v>
                </c:pt>
                <c:pt idx="176" formatCode="0">
                  <c:v>23998.499999999996</c:v>
                </c:pt>
                <c:pt idx="177" formatCode="0">
                  <c:v>25765.699999999997</c:v>
                </c:pt>
                <c:pt idx="178" formatCode="0">
                  <c:v>27175.1</c:v>
                </c:pt>
                <c:pt idx="179" formatCode="0">
                  <c:v>25879.500000000004</c:v>
                </c:pt>
                <c:pt idx="180" formatCode="0">
                  <c:v>25124.2</c:v>
                </c:pt>
                <c:pt idx="181" formatCode="0">
                  <c:v>24683.899999999998</c:v>
                </c:pt>
                <c:pt idx="182" formatCode="0">
                  <c:v>24590.6</c:v>
                </c:pt>
                <c:pt idx="183" formatCode="0">
                  <c:v>26786.6</c:v>
                </c:pt>
                <c:pt idx="184" formatCode="0">
                  <c:v>28345.4</c:v>
                </c:pt>
                <c:pt idx="185" formatCode="0">
                  <c:v>28889.8</c:v>
                </c:pt>
                <c:pt idx="186" formatCode="0">
                  <c:v>29530.9</c:v>
                </c:pt>
                <c:pt idx="187" formatCode="0">
                  <c:v>30231.9</c:v>
                </c:pt>
                <c:pt idx="188" formatCode="0">
                  <c:v>30425</c:v>
                </c:pt>
                <c:pt idx="189" formatCode="0">
                  <c:v>32270.699999999997</c:v>
                </c:pt>
                <c:pt idx="190" formatCode="0">
                  <c:v>32765.1</c:v>
                </c:pt>
                <c:pt idx="191" formatCode="0">
                  <c:v>34842.699999999997</c:v>
                </c:pt>
                <c:pt idx="192" formatCode="0">
                  <c:v>35439.799999999996</c:v>
                </c:pt>
                <c:pt idx="193" formatCode="0">
                  <c:v>36093.799999999996</c:v>
                </c:pt>
                <c:pt idx="194" formatCode="0">
                  <c:v>35901.599999999999</c:v>
                </c:pt>
                <c:pt idx="195" formatCode="0">
                  <c:v>35077.5</c:v>
                </c:pt>
                <c:pt idx="196" formatCode="0">
                  <c:v>35373.4</c:v>
                </c:pt>
                <c:pt idx="197" formatCode="0">
                  <c:v>36088.300000000003</c:v>
                </c:pt>
                <c:pt idx="198" formatCode="0">
                  <c:v>34943.5</c:v>
                </c:pt>
                <c:pt idx="199" formatCode="0">
                  <c:v>35170.400000000001</c:v>
                </c:pt>
                <c:pt idx="200" formatCode="0">
                  <c:v>35911.4</c:v>
                </c:pt>
                <c:pt idx="201" formatCode="0">
                  <c:v>36797.599999999999</c:v>
                </c:pt>
                <c:pt idx="202" formatCode="0">
                  <c:v>38818.800000000003</c:v>
                </c:pt>
                <c:pt idx="203" formatCode="0">
                  <c:v>40332</c:v>
                </c:pt>
                <c:pt idx="204" formatCode="0">
                  <c:v>39485.1</c:v>
                </c:pt>
                <c:pt idx="205" formatCode="0">
                  <c:v>40871.399999999994</c:v>
                </c:pt>
                <c:pt idx="206" formatCode="0">
                  <c:v>39987.199999999997</c:v>
                </c:pt>
                <c:pt idx="207" formatCode="0">
                  <c:v>39131.9</c:v>
                </c:pt>
                <c:pt idx="208" formatCode="0">
                  <c:v>39891.9</c:v>
                </c:pt>
                <c:pt idx="209" formatCode="0">
                  <c:v>40312.799999999996</c:v>
                </c:pt>
                <c:pt idx="210" formatCode="0">
                  <c:v>41814.200000000004</c:v>
                </c:pt>
                <c:pt idx="211" formatCode="0">
                  <c:v>42151.199999999997</c:v>
                </c:pt>
                <c:pt idx="212" formatCode="0">
                  <c:v>43431.199999999997</c:v>
                </c:pt>
                <c:pt idx="213" formatCode="0">
                  <c:v>42269.500000000007</c:v>
                </c:pt>
                <c:pt idx="214" formatCode="0">
                  <c:v>43830.400000000001</c:v>
                </c:pt>
                <c:pt idx="215" formatCode="0">
                  <c:v>44919.200000000004</c:v>
                </c:pt>
                <c:pt idx="216" formatCode="0">
                  <c:v>47140.4</c:v>
                </c:pt>
                <c:pt idx="217" formatCode="0">
                  <c:v>47090.3</c:v>
                </c:pt>
                <c:pt idx="218" formatCode="0">
                  <c:v>48101.1</c:v>
                </c:pt>
                <c:pt idx="219" formatCode="0">
                  <c:v>49726.5</c:v>
                </c:pt>
                <c:pt idx="220" formatCode="0">
                  <c:v>47808.1</c:v>
                </c:pt>
                <c:pt idx="221" formatCode="0">
                  <c:v>47806.9</c:v>
                </c:pt>
                <c:pt idx="222" formatCode="0">
                  <c:v>48145</c:v>
                </c:pt>
                <c:pt idx="223" formatCode="0">
                  <c:v>49417.5</c:v>
                </c:pt>
                <c:pt idx="224" formatCode="0">
                  <c:v>50006.899999999994</c:v>
                </c:pt>
                <c:pt idx="225" formatCode="0">
                  <c:v>51892.3</c:v>
                </c:pt>
                <c:pt idx="226" formatCode="0">
                  <c:v>53384.9</c:v>
                </c:pt>
                <c:pt idx="227" formatCode="0">
                  <c:v>54589.7</c:v>
                </c:pt>
                <c:pt idx="228" formatCode="0">
                  <c:v>55144.6</c:v>
                </c:pt>
                <c:pt idx="229" formatCode="0">
                  <c:v>54875.8</c:v>
                </c:pt>
                <c:pt idx="230" formatCode="0">
                  <c:v>56000.2</c:v>
                </c:pt>
                <c:pt idx="231" formatCode="0">
                  <c:v>58511</c:v>
                </c:pt>
                <c:pt idx="232" formatCode="0">
                  <c:v>60310.3</c:v>
                </c:pt>
                <c:pt idx="233" formatCode="0">
                  <c:v>60154.6</c:v>
                </c:pt>
                <c:pt idx="234" formatCode="0">
                  <c:v>59249.9</c:v>
                </c:pt>
                <c:pt idx="235" formatCode="0">
                  <c:v>59111.1</c:v>
                </c:pt>
                <c:pt idx="236" formatCode="0">
                  <c:v>62303</c:v>
                </c:pt>
                <c:pt idx="237" formatCode="0">
                  <c:v>64746.2</c:v>
                </c:pt>
                <c:pt idx="238" formatCode="0">
                  <c:v>61910.100000000006</c:v>
                </c:pt>
                <c:pt idx="239" formatCode="0">
                  <c:v>61241</c:v>
                </c:pt>
                <c:pt idx="240" formatCode="0">
                  <c:v>56239.199999999997</c:v>
                </c:pt>
                <c:pt idx="241" formatCode="0">
                  <c:v>56424.700000000004</c:v>
                </c:pt>
                <c:pt idx="242" formatCode="0">
                  <c:v>55621.9</c:v>
                </c:pt>
                <c:pt idx="243" formatCode="0">
                  <c:v>58765.599999999999</c:v>
                </c:pt>
                <c:pt idx="244" formatCode="0">
                  <c:v>59750.8</c:v>
                </c:pt>
                <c:pt idx="245" formatCode="0">
                  <c:v>54864.6</c:v>
                </c:pt>
                <c:pt idx="246" formatCode="0">
                  <c:v>53457.100000000006</c:v>
                </c:pt>
                <c:pt idx="247" formatCode="0">
                  <c:v>52328.4</c:v>
                </c:pt>
                <c:pt idx="248" formatCode="0">
                  <c:v>45809.100000000006</c:v>
                </c:pt>
                <c:pt idx="249" formatCode="0">
                  <c:v>36743.199999999997</c:v>
                </c:pt>
                <c:pt idx="250" formatCode="0">
                  <c:v>34352.6</c:v>
                </c:pt>
                <c:pt idx="251" formatCode="0">
                  <c:v>35614.5</c:v>
                </c:pt>
                <c:pt idx="252" formatCode="0">
                  <c:v>32582.6</c:v>
                </c:pt>
                <c:pt idx="253" formatCode="0">
                  <c:v>29412.5</c:v>
                </c:pt>
                <c:pt idx="254" formatCode="0">
                  <c:v>31851.5</c:v>
                </c:pt>
                <c:pt idx="255" formatCode="0">
                  <c:v>35640.5</c:v>
                </c:pt>
                <c:pt idx="256" formatCode="0">
                  <c:v>39234.1</c:v>
                </c:pt>
                <c:pt idx="257" formatCode="0">
                  <c:v>39029.799999999996</c:v>
                </c:pt>
                <c:pt idx="258" formatCode="0">
                  <c:v>42479.199999999997</c:v>
                </c:pt>
                <c:pt idx="259" formatCode="0">
                  <c:v>44016.3</c:v>
                </c:pt>
                <c:pt idx="260" formatCode="0">
                  <c:v>46049.8</c:v>
                </c:pt>
                <c:pt idx="261" formatCode="0">
                  <c:v>45347.5</c:v>
                </c:pt>
                <c:pt idx="262" formatCode="0">
                  <c:v>47232.700000000004</c:v>
                </c:pt>
                <c:pt idx="263" formatCode="0">
                  <c:v>48224.799999999996</c:v>
                </c:pt>
                <c:pt idx="264" formatCode="0">
                  <c:v>46150</c:v>
                </c:pt>
                <c:pt idx="265" formatCode="0">
                  <c:v>46755.1</c:v>
                </c:pt>
                <c:pt idx="266" formatCode="0">
                  <c:v>49785.899999999994</c:v>
                </c:pt>
                <c:pt idx="267" formatCode="0">
                  <c:v>49895.7</c:v>
                </c:pt>
                <c:pt idx="268" formatCode="0">
                  <c:v>45209.1</c:v>
                </c:pt>
                <c:pt idx="269" formatCode="0">
                  <c:v>43832.3</c:v>
                </c:pt>
                <c:pt idx="270" formatCode="0">
                  <c:v>47412.700000000004</c:v>
                </c:pt>
                <c:pt idx="271" formatCode="0">
                  <c:v>45774.2</c:v>
                </c:pt>
                <c:pt idx="272" formatCode="0">
                  <c:v>50169.4</c:v>
                </c:pt>
                <c:pt idx="273" formatCode="0">
                  <c:v>51992.700000000004</c:v>
                </c:pt>
                <c:pt idx="274" formatCode="0">
                  <c:v>50857.299999999996</c:v>
                </c:pt>
                <c:pt idx="275" formatCode="0">
                  <c:v>54596.7</c:v>
                </c:pt>
                <c:pt idx="276" formatCode="0">
                  <c:v>55465.9</c:v>
                </c:pt>
                <c:pt idx="277" formatCode="0">
                  <c:v>57103.700000000004</c:v>
                </c:pt>
                <c:pt idx="278" formatCode="0">
                  <c:v>57070.5</c:v>
                </c:pt>
                <c:pt idx="279">
                  <c:v>59438.2</c:v>
                </c:pt>
                <c:pt idx="280">
                  <c:v>58216.1</c:v>
                </c:pt>
                <c:pt idx="281">
                  <c:v>57321.5</c:v>
                </c:pt>
                <c:pt idx="282">
                  <c:v>56406.7</c:v>
                </c:pt>
                <c:pt idx="283">
                  <c:v>52309.4</c:v>
                </c:pt>
                <c:pt idx="284">
                  <c:v>47389.799999999996</c:v>
                </c:pt>
                <c:pt idx="285">
                  <c:v>52479.8</c:v>
                </c:pt>
                <c:pt idx="286">
                  <c:v>50935</c:v>
                </c:pt>
                <c:pt idx="287">
                  <c:v>50849.599999999999</c:v>
                </c:pt>
                <c:pt idx="288">
                  <c:v>53820.499999999993</c:v>
                </c:pt>
                <c:pt idx="289">
                  <c:v>56555.5</c:v>
                </c:pt>
                <c:pt idx="290">
                  <c:v>56958.9</c:v>
                </c:pt>
                <c:pt idx="291">
                  <c:v>56344.3</c:v>
                </c:pt>
                <c:pt idx="292">
                  <c:v>51343</c:v>
                </c:pt>
                <c:pt idx="293">
                  <c:v>53904.4</c:v>
                </c:pt>
                <c:pt idx="294">
                  <c:v>54660.1</c:v>
                </c:pt>
                <c:pt idx="295">
                  <c:v>55876</c:v>
                </c:pt>
                <c:pt idx="296">
                  <c:v>57659.200000000004</c:v>
                </c:pt>
                <c:pt idx="297">
                  <c:v>57289.8</c:v>
                </c:pt>
                <c:pt idx="298">
                  <c:v>58050</c:v>
                </c:pt>
                <c:pt idx="299">
                  <c:v>59393.1</c:v>
                </c:pt>
                <c:pt idx="300">
                  <c:v>62146.299999999996</c:v>
                </c:pt>
                <c:pt idx="301">
                  <c:v>62164.700000000004</c:v>
                </c:pt>
                <c:pt idx="302">
                  <c:v>63331</c:v>
                </c:pt>
                <c:pt idx="303">
                  <c:v>65182.9</c:v>
                </c:pt>
                <c:pt idx="304">
                  <c:v>65058.9</c:v>
                </c:pt>
                <c:pt idx="305">
                  <c:v>63183.7</c:v>
                </c:pt>
                <c:pt idx="306">
                  <c:v>66228.800000000003</c:v>
                </c:pt>
                <c:pt idx="307">
                  <c:v>64876.800000000003</c:v>
                </c:pt>
                <c:pt idx="308">
                  <c:v>68252.800000000003</c:v>
                </c:pt>
                <c:pt idx="309">
                  <c:v>71011.399999999994</c:v>
                </c:pt>
                <c:pt idx="310">
                  <c:v>72047.100000000006</c:v>
                </c:pt>
                <c:pt idx="311">
                  <c:v>73314.8</c:v>
                </c:pt>
                <c:pt idx="312">
                  <c:v>70398.5</c:v>
                </c:pt>
                <c:pt idx="313">
                  <c:v>73834.5</c:v>
                </c:pt>
                <c:pt idx="314">
                  <c:v>74202.100000000006</c:v>
                </c:pt>
                <c:pt idx="315">
                  <c:v>74947.7</c:v>
                </c:pt>
                <c:pt idx="316">
                  <c:v>76606.8</c:v>
                </c:pt>
                <c:pt idx="317">
                  <c:v>78082.399999999994</c:v>
                </c:pt>
                <c:pt idx="318">
                  <c:v>77158.100000000006</c:v>
                </c:pt>
                <c:pt idx="319">
                  <c:v>78894.2</c:v>
                </c:pt>
                <c:pt idx="320">
                  <c:v>76367.199999999997</c:v>
                </c:pt>
                <c:pt idx="321">
                  <c:v>76922.2</c:v>
                </c:pt>
                <c:pt idx="322">
                  <c:v>78241.8</c:v>
                </c:pt>
                <c:pt idx="323">
                  <c:v>76764.599999999991</c:v>
                </c:pt>
              </c:numCache>
            </c:numRef>
          </c:val>
          <c:smooth val="0"/>
        </c:ser>
        <c:ser>
          <c:idx val="1"/>
          <c:order val="1"/>
          <c:tx>
            <c:strRef>
              <c:f>Sheet1!$C$1</c:f>
              <c:strCache>
                <c:ptCount val="1"/>
                <c:pt idx="0">
                  <c:v>75/25</c:v>
                </c:pt>
              </c:strCache>
            </c:strRef>
          </c:tx>
          <c:spPr>
            <a:ln>
              <a:solidFill>
                <a:srgbClr val="6EA1B7"/>
              </a:solidFill>
            </a:ln>
          </c:spPr>
          <c:marker>
            <c:symbol val="none"/>
          </c:marker>
          <c:cat>
            <c:numRef>
              <c:f>Sheet1!$A$2:$A$325</c:f>
              <c:numCache>
                <c:formatCode>mm/yyyy</c:formatCode>
                <c:ptCount val="324"/>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numCache>
            </c:numRef>
          </c:cat>
          <c:val>
            <c:numRef>
              <c:f>Sheet1!$C$2:$C$325</c:f>
              <c:numCache>
                <c:formatCode>General</c:formatCode>
                <c:ptCount val="324"/>
                <c:pt idx="0">
                  <c:v>10197.300000000001</c:v>
                </c:pt>
                <c:pt idx="1">
                  <c:v>10653.1</c:v>
                </c:pt>
                <c:pt idx="2">
                  <c:v>10913.4</c:v>
                </c:pt>
                <c:pt idx="3">
                  <c:v>11032.2</c:v>
                </c:pt>
                <c:pt idx="4">
                  <c:v>10884.6</c:v>
                </c:pt>
                <c:pt idx="5">
                  <c:v>10891.3</c:v>
                </c:pt>
                <c:pt idx="6">
                  <c:v>11058.300000000001</c:v>
                </c:pt>
                <c:pt idx="7">
                  <c:v>10620.9</c:v>
                </c:pt>
                <c:pt idx="8">
                  <c:v>10981.4</c:v>
                </c:pt>
                <c:pt idx="9">
                  <c:v>11539</c:v>
                </c:pt>
                <c:pt idx="10">
                  <c:v>11847.2</c:v>
                </c:pt>
                <c:pt idx="11">
                  <c:v>11948</c:v>
                </c:pt>
                <c:pt idx="12">
                  <c:v>12289.000000000002</c:v>
                </c:pt>
                <c:pt idx="13">
                  <c:v>12253.400000000001</c:v>
                </c:pt>
                <c:pt idx="14">
                  <c:v>12223.4</c:v>
                </c:pt>
                <c:pt idx="15">
                  <c:v>12474.7</c:v>
                </c:pt>
                <c:pt idx="16">
                  <c:v>12278.6</c:v>
                </c:pt>
                <c:pt idx="17">
                  <c:v>12172.6</c:v>
                </c:pt>
                <c:pt idx="18">
                  <c:v>13225.499999999998</c:v>
                </c:pt>
                <c:pt idx="19">
                  <c:v>13016.8</c:v>
                </c:pt>
                <c:pt idx="20">
                  <c:v>13333.699999999999</c:v>
                </c:pt>
                <c:pt idx="21">
                  <c:v>13034.6</c:v>
                </c:pt>
                <c:pt idx="22">
                  <c:v>13441.6</c:v>
                </c:pt>
                <c:pt idx="23">
                  <c:v>13793.4</c:v>
                </c:pt>
                <c:pt idx="24">
                  <c:v>13337.9</c:v>
                </c:pt>
                <c:pt idx="25">
                  <c:v>12936.9</c:v>
                </c:pt>
                <c:pt idx="26">
                  <c:v>12358.9</c:v>
                </c:pt>
                <c:pt idx="27">
                  <c:v>12263.800000000001</c:v>
                </c:pt>
                <c:pt idx="28">
                  <c:v>13245.6</c:v>
                </c:pt>
                <c:pt idx="29">
                  <c:v>13199.6</c:v>
                </c:pt>
                <c:pt idx="30">
                  <c:v>13322.400000000001</c:v>
                </c:pt>
                <c:pt idx="31">
                  <c:v>12405</c:v>
                </c:pt>
                <c:pt idx="32">
                  <c:v>11451.499999999998</c:v>
                </c:pt>
                <c:pt idx="33">
                  <c:v>12261.4</c:v>
                </c:pt>
                <c:pt idx="34">
                  <c:v>12124.5</c:v>
                </c:pt>
                <c:pt idx="35">
                  <c:v>12338.9</c:v>
                </c:pt>
                <c:pt idx="36">
                  <c:v>12697.099999999999</c:v>
                </c:pt>
                <c:pt idx="37">
                  <c:v>13607.800000000001</c:v>
                </c:pt>
                <c:pt idx="38">
                  <c:v>13338.000000000002</c:v>
                </c:pt>
                <c:pt idx="39">
                  <c:v>13440</c:v>
                </c:pt>
                <c:pt idx="40">
                  <c:v>13697</c:v>
                </c:pt>
                <c:pt idx="41">
                  <c:v>13084.9</c:v>
                </c:pt>
                <c:pt idx="42">
                  <c:v>13568.4</c:v>
                </c:pt>
                <c:pt idx="43">
                  <c:v>13563.5</c:v>
                </c:pt>
                <c:pt idx="44">
                  <c:v>13838.1</c:v>
                </c:pt>
                <c:pt idx="45">
                  <c:v>14033.4</c:v>
                </c:pt>
                <c:pt idx="46">
                  <c:v>13594.2</c:v>
                </c:pt>
                <c:pt idx="47">
                  <c:v>14364.300000000001</c:v>
                </c:pt>
                <c:pt idx="48">
                  <c:v>14215.4</c:v>
                </c:pt>
                <c:pt idx="49">
                  <c:v>14064.4</c:v>
                </c:pt>
                <c:pt idx="50">
                  <c:v>13606.7</c:v>
                </c:pt>
                <c:pt idx="51">
                  <c:v>13754.599999999999</c:v>
                </c:pt>
                <c:pt idx="52">
                  <c:v>14159.5</c:v>
                </c:pt>
                <c:pt idx="53">
                  <c:v>13792.199999999999</c:v>
                </c:pt>
                <c:pt idx="54">
                  <c:v>13835.800000000001</c:v>
                </c:pt>
                <c:pt idx="55">
                  <c:v>14077.5</c:v>
                </c:pt>
                <c:pt idx="56">
                  <c:v>13996.599999999999</c:v>
                </c:pt>
                <c:pt idx="57">
                  <c:v>13747.8</c:v>
                </c:pt>
                <c:pt idx="58">
                  <c:v>13927.5</c:v>
                </c:pt>
                <c:pt idx="59">
                  <c:v>14036.1</c:v>
                </c:pt>
                <c:pt idx="60">
                  <c:v>14081.6</c:v>
                </c:pt>
                <c:pt idx="61">
                  <c:v>14337.7</c:v>
                </c:pt>
                <c:pt idx="62">
                  <c:v>14964.800000000001</c:v>
                </c:pt>
                <c:pt idx="63">
                  <c:v>15483.4</c:v>
                </c:pt>
                <c:pt idx="64">
                  <c:v>15764.6</c:v>
                </c:pt>
                <c:pt idx="65">
                  <c:v>15697.9</c:v>
                </c:pt>
                <c:pt idx="66">
                  <c:v>15951.5</c:v>
                </c:pt>
                <c:pt idx="67">
                  <c:v>16528.7</c:v>
                </c:pt>
                <c:pt idx="68">
                  <c:v>16331.500000000002</c:v>
                </c:pt>
                <c:pt idx="69">
                  <c:v>16703.2</c:v>
                </c:pt>
                <c:pt idx="70">
                  <c:v>16062.4</c:v>
                </c:pt>
                <c:pt idx="71">
                  <c:v>16723.099999999999</c:v>
                </c:pt>
                <c:pt idx="72">
                  <c:v>17565.3</c:v>
                </c:pt>
                <c:pt idx="73">
                  <c:v>17384.2</c:v>
                </c:pt>
                <c:pt idx="74">
                  <c:v>16810.099999999999</c:v>
                </c:pt>
                <c:pt idx="75">
                  <c:v>17164.3</c:v>
                </c:pt>
                <c:pt idx="76">
                  <c:v>17253.7</c:v>
                </c:pt>
                <c:pt idx="77">
                  <c:v>17204.400000000001</c:v>
                </c:pt>
                <c:pt idx="78">
                  <c:v>17501.8</c:v>
                </c:pt>
                <c:pt idx="79">
                  <c:v>17985.5</c:v>
                </c:pt>
                <c:pt idx="80">
                  <c:v>17685.2</c:v>
                </c:pt>
                <c:pt idx="81">
                  <c:v>18042.100000000002</c:v>
                </c:pt>
                <c:pt idx="82">
                  <c:v>17471.099999999999</c:v>
                </c:pt>
                <c:pt idx="83">
                  <c:v>17536.2</c:v>
                </c:pt>
                <c:pt idx="84">
                  <c:v>17286.8</c:v>
                </c:pt>
                <c:pt idx="85">
                  <c:v>17442.400000000001</c:v>
                </c:pt>
                <c:pt idx="86">
                  <c:v>18061.8</c:v>
                </c:pt>
                <c:pt idx="87">
                  <c:v>18574.600000000002</c:v>
                </c:pt>
                <c:pt idx="88">
                  <c:v>18753.2</c:v>
                </c:pt>
                <c:pt idx="89">
                  <c:v>18778.399999999998</c:v>
                </c:pt>
                <c:pt idx="90">
                  <c:v>19481.099999999999</c:v>
                </c:pt>
                <c:pt idx="91">
                  <c:v>19183.900000000001</c:v>
                </c:pt>
                <c:pt idx="92">
                  <c:v>19600.400000000001</c:v>
                </c:pt>
                <c:pt idx="93">
                  <c:v>19377.8</c:v>
                </c:pt>
                <c:pt idx="94">
                  <c:v>19855.3</c:v>
                </c:pt>
                <c:pt idx="95">
                  <c:v>20328</c:v>
                </c:pt>
                <c:pt idx="96">
                  <c:v>20688.599999999999</c:v>
                </c:pt>
                <c:pt idx="97">
                  <c:v>20773.5</c:v>
                </c:pt>
                <c:pt idx="98">
                  <c:v>21033.8</c:v>
                </c:pt>
                <c:pt idx="99">
                  <c:v>21443.1</c:v>
                </c:pt>
                <c:pt idx="100">
                  <c:v>21482.399999999998</c:v>
                </c:pt>
                <c:pt idx="101">
                  <c:v>21592.2</c:v>
                </c:pt>
                <c:pt idx="102">
                  <c:v>21011.7</c:v>
                </c:pt>
                <c:pt idx="103">
                  <c:v>21227.7</c:v>
                </c:pt>
                <c:pt idx="104">
                  <c:v>21838.799999999999</c:v>
                </c:pt>
                <c:pt idx="105">
                  <c:v>21927.500000000004</c:v>
                </c:pt>
                <c:pt idx="106">
                  <c:v>22829</c:v>
                </c:pt>
                <c:pt idx="107">
                  <c:v>22607.300000000003</c:v>
                </c:pt>
                <c:pt idx="108">
                  <c:v>22917.3</c:v>
                </c:pt>
                <c:pt idx="109">
                  <c:v>23173.7</c:v>
                </c:pt>
                <c:pt idx="110">
                  <c:v>22850.899999999998</c:v>
                </c:pt>
                <c:pt idx="111">
                  <c:v>23426</c:v>
                </c:pt>
                <c:pt idx="112">
                  <c:v>24503.200000000001</c:v>
                </c:pt>
                <c:pt idx="113">
                  <c:v>25466.199999999997</c:v>
                </c:pt>
                <c:pt idx="114">
                  <c:v>26357.1</c:v>
                </c:pt>
                <c:pt idx="115">
                  <c:v>24997.200000000001</c:v>
                </c:pt>
                <c:pt idx="116">
                  <c:v>26024.799999999999</c:v>
                </c:pt>
                <c:pt idx="117">
                  <c:v>24890.1</c:v>
                </c:pt>
                <c:pt idx="118">
                  <c:v>25200.100000000002</c:v>
                </c:pt>
                <c:pt idx="119">
                  <c:v>25478.2</c:v>
                </c:pt>
                <c:pt idx="120">
                  <c:v>25926.2</c:v>
                </c:pt>
                <c:pt idx="121">
                  <c:v>27281.7</c:v>
                </c:pt>
                <c:pt idx="122">
                  <c:v>28181.699999999997</c:v>
                </c:pt>
                <c:pt idx="123">
                  <c:v>28410.1</c:v>
                </c:pt>
                <c:pt idx="124">
                  <c:v>28034.500000000004</c:v>
                </c:pt>
                <c:pt idx="125">
                  <c:v>28442</c:v>
                </c:pt>
                <c:pt idx="126">
                  <c:v>28477.399999999998</c:v>
                </c:pt>
                <c:pt idx="127">
                  <c:v>25515.7</c:v>
                </c:pt>
                <c:pt idx="128">
                  <c:v>25925.600000000002</c:v>
                </c:pt>
                <c:pt idx="129">
                  <c:v>27722.400000000001</c:v>
                </c:pt>
                <c:pt idx="130">
                  <c:v>29005.899999999998</c:v>
                </c:pt>
                <c:pt idx="131">
                  <c:v>30043.5</c:v>
                </c:pt>
                <c:pt idx="132">
                  <c:v>30530.5</c:v>
                </c:pt>
                <c:pt idx="133">
                  <c:v>29982.1</c:v>
                </c:pt>
                <c:pt idx="134">
                  <c:v>31025.5</c:v>
                </c:pt>
                <c:pt idx="135">
                  <c:v>32059.600000000002</c:v>
                </c:pt>
                <c:pt idx="136">
                  <c:v>31237.200000000001</c:v>
                </c:pt>
                <c:pt idx="137">
                  <c:v>32434.5</c:v>
                </c:pt>
                <c:pt idx="138">
                  <c:v>32365.9</c:v>
                </c:pt>
                <c:pt idx="139">
                  <c:v>32368.199999999997</c:v>
                </c:pt>
                <c:pt idx="140">
                  <c:v>32137.8</c:v>
                </c:pt>
                <c:pt idx="141">
                  <c:v>33389.799999999996</c:v>
                </c:pt>
                <c:pt idx="142">
                  <c:v>34198.1</c:v>
                </c:pt>
                <c:pt idx="143">
                  <c:v>36372.300000000003</c:v>
                </c:pt>
                <c:pt idx="144">
                  <c:v>34938.300000000003</c:v>
                </c:pt>
                <c:pt idx="145">
                  <c:v>35065</c:v>
                </c:pt>
                <c:pt idx="146">
                  <c:v>36834.799999999996</c:v>
                </c:pt>
                <c:pt idx="147">
                  <c:v>35638</c:v>
                </c:pt>
                <c:pt idx="148">
                  <c:v>34989.199999999997</c:v>
                </c:pt>
                <c:pt idx="149">
                  <c:v>35913.599999999999</c:v>
                </c:pt>
                <c:pt idx="150">
                  <c:v>35165.5</c:v>
                </c:pt>
                <c:pt idx="151">
                  <c:v>36029.800000000003</c:v>
                </c:pt>
                <c:pt idx="152">
                  <c:v>34591.4</c:v>
                </c:pt>
                <c:pt idx="153">
                  <c:v>34132.400000000001</c:v>
                </c:pt>
                <c:pt idx="154">
                  <c:v>32589.7</c:v>
                </c:pt>
                <c:pt idx="155">
                  <c:v>33039.1</c:v>
                </c:pt>
                <c:pt idx="156">
                  <c:v>33710.1</c:v>
                </c:pt>
                <c:pt idx="157">
                  <c:v>31614.5</c:v>
                </c:pt>
                <c:pt idx="158">
                  <c:v>30051.3</c:v>
                </c:pt>
                <c:pt idx="159">
                  <c:v>31722.5</c:v>
                </c:pt>
                <c:pt idx="160">
                  <c:v>31482.899999999998</c:v>
                </c:pt>
                <c:pt idx="161">
                  <c:v>30781.599999999999</c:v>
                </c:pt>
                <c:pt idx="162">
                  <c:v>30440.999999999996</c:v>
                </c:pt>
                <c:pt idx="163">
                  <c:v>29415.300000000003</c:v>
                </c:pt>
                <c:pt idx="164">
                  <c:v>27420.5</c:v>
                </c:pt>
                <c:pt idx="165">
                  <c:v>27872.799999999999</c:v>
                </c:pt>
                <c:pt idx="166">
                  <c:v>29170.600000000002</c:v>
                </c:pt>
                <c:pt idx="167">
                  <c:v>29386.399999999998</c:v>
                </c:pt>
                <c:pt idx="168" formatCode="0">
                  <c:v>28792.799999999999</c:v>
                </c:pt>
                <c:pt idx="169" formatCode="0">
                  <c:v>28643.399999999998</c:v>
                </c:pt>
                <c:pt idx="170" formatCode="0">
                  <c:v>29623.1</c:v>
                </c:pt>
                <c:pt idx="171" formatCode="0">
                  <c:v>28930.899999999998</c:v>
                </c:pt>
                <c:pt idx="172" formatCode="0">
                  <c:v>28972.000000000004</c:v>
                </c:pt>
                <c:pt idx="173" formatCode="0">
                  <c:v>27655.3</c:v>
                </c:pt>
                <c:pt idx="174" formatCode="0">
                  <c:v>25926.6</c:v>
                </c:pt>
                <c:pt idx="175" formatCode="0">
                  <c:v>25985.800000000003</c:v>
                </c:pt>
                <c:pt idx="176" formatCode="0">
                  <c:v>23857.499999999996</c:v>
                </c:pt>
                <c:pt idx="177" formatCode="0">
                  <c:v>25183.300000000003</c:v>
                </c:pt>
                <c:pt idx="178" formatCode="0">
                  <c:v>26223.800000000003</c:v>
                </c:pt>
                <c:pt idx="179" formatCode="0">
                  <c:v>25293.5</c:v>
                </c:pt>
                <c:pt idx="180" formatCode="0">
                  <c:v>24746</c:v>
                </c:pt>
                <c:pt idx="181" formatCode="0">
                  <c:v>24426.100000000002</c:v>
                </c:pt>
                <c:pt idx="182" formatCode="0">
                  <c:v>24363</c:v>
                </c:pt>
                <c:pt idx="183" formatCode="0">
                  <c:v>26000.800000000003</c:v>
                </c:pt>
                <c:pt idx="184" formatCode="0">
                  <c:v>27141.4</c:v>
                </c:pt>
                <c:pt idx="185" formatCode="0">
                  <c:v>27538.999999999996</c:v>
                </c:pt>
                <c:pt idx="186" formatCode="0">
                  <c:v>28001.999999999996</c:v>
                </c:pt>
                <c:pt idx="187" formatCode="0">
                  <c:v>28505.4</c:v>
                </c:pt>
                <c:pt idx="188" formatCode="0">
                  <c:v>28647.999999999996</c:v>
                </c:pt>
                <c:pt idx="189" formatCode="0">
                  <c:v>29956.5</c:v>
                </c:pt>
                <c:pt idx="190" formatCode="0">
                  <c:v>30306.1</c:v>
                </c:pt>
                <c:pt idx="191" formatCode="0">
                  <c:v>31753.5</c:v>
                </c:pt>
                <c:pt idx="192" formatCode="0">
                  <c:v>32167.200000000001</c:v>
                </c:pt>
                <c:pt idx="193" formatCode="0">
                  <c:v>32617.4</c:v>
                </c:pt>
                <c:pt idx="194" formatCode="0">
                  <c:v>32494.2</c:v>
                </c:pt>
                <c:pt idx="195" formatCode="0">
                  <c:v>31941.199999999997</c:v>
                </c:pt>
                <c:pt idx="196" formatCode="0">
                  <c:v>32148.2</c:v>
                </c:pt>
                <c:pt idx="197" formatCode="0">
                  <c:v>32642.2</c:v>
                </c:pt>
                <c:pt idx="198" formatCode="0">
                  <c:v>31873.5</c:v>
                </c:pt>
                <c:pt idx="199" formatCode="0">
                  <c:v>32037.5</c:v>
                </c:pt>
                <c:pt idx="200" formatCode="0">
                  <c:v>32552.9</c:v>
                </c:pt>
                <c:pt idx="201" formatCode="0">
                  <c:v>33164.6</c:v>
                </c:pt>
                <c:pt idx="202" formatCode="0">
                  <c:v>34543.599999999999</c:v>
                </c:pt>
                <c:pt idx="203" formatCode="0">
                  <c:v>35567.700000000004</c:v>
                </c:pt>
                <c:pt idx="204" formatCode="0">
                  <c:v>35022.199999999997</c:v>
                </c:pt>
                <c:pt idx="205" formatCode="0">
                  <c:v>35958.800000000003</c:v>
                </c:pt>
                <c:pt idx="206" formatCode="0">
                  <c:v>35394.400000000001</c:v>
                </c:pt>
                <c:pt idx="207" formatCode="0">
                  <c:v>34844.800000000003</c:v>
                </c:pt>
                <c:pt idx="208" formatCode="0">
                  <c:v>35373.199999999997</c:v>
                </c:pt>
                <c:pt idx="209" formatCode="0">
                  <c:v>35673.1</c:v>
                </c:pt>
                <c:pt idx="210" formatCode="0">
                  <c:v>36690.800000000003</c:v>
                </c:pt>
                <c:pt idx="211" formatCode="0">
                  <c:v>36940.200000000004</c:v>
                </c:pt>
                <c:pt idx="212" formatCode="0">
                  <c:v>37807.9</c:v>
                </c:pt>
                <c:pt idx="213" formatCode="0">
                  <c:v>37075.300000000003</c:v>
                </c:pt>
                <c:pt idx="214" formatCode="0">
                  <c:v>38131.199999999997</c:v>
                </c:pt>
                <c:pt idx="215" formatCode="0">
                  <c:v>38871.699999999997</c:v>
                </c:pt>
                <c:pt idx="216" formatCode="0">
                  <c:v>40347.4</c:v>
                </c:pt>
                <c:pt idx="217" formatCode="0">
                  <c:v>40349.1</c:v>
                </c:pt>
                <c:pt idx="218" formatCode="0">
                  <c:v>41035.700000000004</c:v>
                </c:pt>
                <c:pt idx="219" formatCode="0">
                  <c:v>42112.2</c:v>
                </c:pt>
                <c:pt idx="220" formatCode="0">
                  <c:v>40939.1</c:v>
                </c:pt>
                <c:pt idx="221" formatCode="0">
                  <c:v>40978.899999999994</c:v>
                </c:pt>
                <c:pt idx="222" formatCode="0">
                  <c:v>41237.000000000007</c:v>
                </c:pt>
                <c:pt idx="223" formatCode="0">
                  <c:v>42098.000000000007</c:v>
                </c:pt>
                <c:pt idx="224" formatCode="0">
                  <c:v>42517.599999999999</c:v>
                </c:pt>
                <c:pt idx="225" formatCode="0">
                  <c:v>43762.999999999993</c:v>
                </c:pt>
                <c:pt idx="226" formatCode="0">
                  <c:v>44753.299999999996</c:v>
                </c:pt>
                <c:pt idx="227" formatCode="0">
                  <c:v>45556</c:v>
                </c:pt>
                <c:pt idx="228" formatCode="0">
                  <c:v>45953.9</c:v>
                </c:pt>
                <c:pt idx="229" formatCode="0">
                  <c:v>45829.899999999994</c:v>
                </c:pt>
                <c:pt idx="230" formatCode="0">
                  <c:v>46582.9</c:v>
                </c:pt>
                <c:pt idx="231" formatCode="0">
                  <c:v>48200.200000000004</c:v>
                </c:pt>
                <c:pt idx="232" formatCode="0">
                  <c:v>49360.799999999996</c:v>
                </c:pt>
                <c:pt idx="233" formatCode="0">
                  <c:v>49314.299999999996</c:v>
                </c:pt>
                <c:pt idx="234" formatCode="0">
                  <c:v>48806.9</c:v>
                </c:pt>
                <c:pt idx="235" formatCode="0">
                  <c:v>48772.1</c:v>
                </c:pt>
                <c:pt idx="236" formatCode="0">
                  <c:v>50786.7</c:v>
                </c:pt>
                <c:pt idx="237" formatCode="0">
                  <c:v>52321.299999999996</c:v>
                </c:pt>
                <c:pt idx="238" formatCode="0">
                  <c:v>50647</c:v>
                </c:pt>
                <c:pt idx="239" formatCode="0">
                  <c:v>50271</c:v>
                </c:pt>
                <c:pt idx="240" formatCode="0">
                  <c:v>47218.600000000006</c:v>
                </c:pt>
                <c:pt idx="241" formatCode="0">
                  <c:v>47351</c:v>
                </c:pt>
                <c:pt idx="242" formatCode="0">
                  <c:v>46866</c:v>
                </c:pt>
                <c:pt idx="243" formatCode="0">
                  <c:v>48873.2</c:v>
                </c:pt>
                <c:pt idx="244" formatCode="0">
                  <c:v>49509.5</c:v>
                </c:pt>
                <c:pt idx="245" formatCode="0">
                  <c:v>46494.600000000006</c:v>
                </c:pt>
                <c:pt idx="246" formatCode="0">
                  <c:v>45617.700000000004</c:v>
                </c:pt>
                <c:pt idx="247" formatCode="0">
                  <c:v>44909.7</c:v>
                </c:pt>
                <c:pt idx="248" formatCode="0">
                  <c:v>40730.6</c:v>
                </c:pt>
                <c:pt idx="249" formatCode="0">
                  <c:v>34693.4</c:v>
                </c:pt>
                <c:pt idx="250" formatCode="0">
                  <c:v>33002.699999999997</c:v>
                </c:pt>
                <c:pt idx="251" formatCode="0">
                  <c:v>33912</c:v>
                </c:pt>
                <c:pt idx="252" formatCode="0">
                  <c:v>31746.9</c:v>
                </c:pt>
                <c:pt idx="253" formatCode="0">
                  <c:v>29431.3</c:v>
                </c:pt>
                <c:pt idx="254" formatCode="0">
                  <c:v>31262.9</c:v>
                </c:pt>
                <c:pt idx="255" formatCode="0">
                  <c:v>34053.200000000004</c:v>
                </c:pt>
                <c:pt idx="256" formatCode="0">
                  <c:v>36628.5</c:v>
                </c:pt>
                <c:pt idx="257" formatCode="0">
                  <c:v>36486.299999999996</c:v>
                </c:pt>
                <c:pt idx="258" formatCode="0">
                  <c:v>38905.9</c:v>
                </c:pt>
                <c:pt idx="259" formatCode="0">
                  <c:v>39962.9</c:v>
                </c:pt>
                <c:pt idx="260" formatCode="0">
                  <c:v>41348.300000000003</c:v>
                </c:pt>
                <c:pt idx="261" formatCode="0">
                  <c:v>40875.800000000003</c:v>
                </c:pt>
                <c:pt idx="262" formatCode="0">
                  <c:v>42150.299999999996</c:v>
                </c:pt>
                <c:pt idx="263" formatCode="0">
                  <c:v>42814.9</c:v>
                </c:pt>
                <c:pt idx="264" formatCode="0">
                  <c:v>41433.799999999996</c:v>
                </c:pt>
                <c:pt idx="265" formatCode="0">
                  <c:v>41841.199999999997</c:v>
                </c:pt>
                <c:pt idx="266" formatCode="0">
                  <c:v>43876.200000000004</c:v>
                </c:pt>
                <c:pt idx="267" formatCode="0">
                  <c:v>43949.999999999993</c:v>
                </c:pt>
                <c:pt idx="268" formatCode="0">
                  <c:v>40855.199999999997</c:v>
                </c:pt>
                <c:pt idx="269" formatCode="0">
                  <c:v>39923.300000000003</c:v>
                </c:pt>
                <c:pt idx="270" formatCode="0">
                  <c:v>42370.6</c:v>
                </c:pt>
                <c:pt idx="271" formatCode="0">
                  <c:v>41273.699999999997</c:v>
                </c:pt>
                <c:pt idx="272" formatCode="0">
                  <c:v>44247.4</c:v>
                </c:pt>
                <c:pt idx="273" formatCode="0">
                  <c:v>45454.600000000006</c:v>
                </c:pt>
                <c:pt idx="274" formatCode="0">
                  <c:v>44711.4</c:v>
                </c:pt>
                <c:pt idx="275" formatCode="0">
                  <c:v>47178.5</c:v>
                </c:pt>
                <c:pt idx="276" formatCode="0">
                  <c:v>47742.6</c:v>
                </c:pt>
                <c:pt idx="277" formatCode="0">
                  <c:v>48801.4</c:v>
                </c:pt>
                <c:pt idx="278" formatCode="0">
                  <c:v>48781</c:v>
                </c:pt>
                <c:pt idx="279">
                  <c:v>50299.3</c:v>
                </c:pt>
                <c:pt idx="280">
                  <c:v>49523.9</c:v>
                </c:pt>
                <c:pt idx="281">
                  <c:v>48953.4</c:v>
                </c:pt>
                <c:pt idx="282">
                  <c:v>48367.3</c:v>
                </c:pt>
                <c:pt idx="283">
                  <c:v>45733.2</c:v>
                </c:pt>
                <c:pt idx="284">
                  <c:v>42507.4</c:v>
                </c:pt>
                <c:pt idx="285">
                  <c:v>45931.7</c:v>
                </c:pt>
                <c:pt idx="286">
                  <c:v>44917.7</c:v>
                </c:pt>
                <c:pt idx="287">
                  <c:v>44861.2</c:v>
                </c:pt>
                <c:pt idx="288">
                  <c:v>46827.1</c:v>
                </c:pt>
                <c:pt idx="289">
                  <c:v>48612</c:v>
                </c:pt>
                <c:pt idx="290">
                  <c:v>48872.600000000006</c:v>
                </c:pt>
                <c:pt idx="291">
                  <c:v>48477.4</c:v>
                </c:pt>
                <c:pt idx="292">
                  <c:v>45251</c:v>
                </c:pt>
                <c:pt idx="293">
                  <c:v>46944.299999999996</c:v>
                </c:pt>
                <c:pt idx="294">
                  <c:v>47438.399999999994</c:v>
                </c:pt>
                <c:pt idx="295">
                  <c:v>48230.6</c:v>
                </c:pt>
                <c:pt idx="296">
                  <c:v>49385.8</c:v>
                </c:pt>
                <c:pt idx="297">
                  <c:v>49149.200000000004</c:v>
                </c:pt>
                <c:pt idx="298">
                  <c:v>49639.4</c:v>
                </c:pt>
                <c:pt idx="299">
                  <c:v>50502</c:v>
                </c:pt>
                <c:pt idx="300">
                  <c:v>52257.999999999993</c:v>
                </c:pt>
                <c:pt idx="301">
                  <c:v>52269.9</c:v>
                </c:pt>
                <c:pt idx="302">
                  <c:v>53005.899999999994</c:v>
                </c:pt>
                <c:pt idx="303">
                  <c:v>54168.799999999996</c:v>
                </c:pt>
                <c:pt idx="304">
                  <c:v>54091.8</c:v>
                </c:pt>
                <c:pt idx="305">
                  <c:v>52922.700000000004</c:v>
                </c:pt>
                <c:pt idx="306">
                  <c:v>54835.700000000004</c:v>
                </c:pt>
                <c:pt idx="307">
                  <c:v>53996.3</c:v>
                </c:pt>
                <c:pt idx="308">
                  <c:v>56103.6</c:v>
                </c:pt>
                <c:pt idx="309">
                  <c:v>57804.700000000004</c:v>
                </c:pt>
                <c:pt idx="310">
                  <c:v>58437.299999999996</c:v>
                </c:pt>
                <c:pt idx="311">
                  <c:v>59208.800000000003</c:v>
                </c:pt>
                <c:pt idx="312">
                  <c:v>57442.799999999996</c:v>
                </c:pt>
                <c:pt idx="313">
                  <c:v>59546.1</c:v>
                </c:pt>
                <c:pt idx="314">
                  <c:v>59768.9</c:v>
                </c:pt>
                <c:pt idx="315">
                  <c:v>60219.5</c:v>
                </c:pt>
                <c:pt idx="316">
                  <c:v>61219.4</c:v>
                </c:pt>
                <c:pt idx="317">
                  <c:v>62104.2</c:v>
                </c:pt>
                <c:pt idx="318">
                  <c:v>61552.9</c:v>
                </c:pt>
                <c:pt idx="319">
                  <c:v>62591.6</c:v>
                </c:pt>
                <c:pt idx="320">
                  <c:v>61088.1</c:v>
                </c:pt>
                <c:pt idx="321">
                  <c:v>61421.299999999996</c:v>
                </c:pt>
                <c:pt idx="322">
                  <c:v>62211.5</c:v>
                </c:pt>
                <c:pt idx="323">
                  <c:v>61330.7</c:v>
                </c:pt>
              </c:numCache>
            </c:numRef>
          </c:val>
          <c:smooth val="0"/>
        </c:ser>
        <c:ser>
          <c:idx val="2"/>
          <c:order val="2"/>
          <c:tx>
            <c:strRef>
              <c:f>Sheet1!$D$1</c:f>
              <c:strCache>
                <c:ptCount val="1"/>
                <c:pt idx="0">
                  <c:v>50/50</c:v>
                </c:pt>
              </c:strCache>
            </c:strRef>
          </c:tx>
          <c:spPr>
            <a:ln>
              <a:solidFill>
                <a:schemeClr val="accent6">
                  <a:lumMod val="75000"/>
                </a:schemeClr>
              </a:solidFill>
            </a:ln>
          </c:spPr>
          <c:marker>
            <c:symbol val="none"/>
          </c:marker>
          <c:cat>
            <c:numRef>
              <c:f>Sheet1!$A$2:$A$325</c:f>
              <c:numCache>
                <c:formatCode>mm/yyyy</c:formatCode>
                <c:ptCount val="324"/>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numCache>
            </c:numRef>
          </c:cat>
          <c:val>
            <c:numRef>
              <c:f>Sheet1!$D$2:$D$325</c:f>
              <c:numCache>
                <c:formatCode>General</c:formatCode>
                <c:ptCount val="324"/>
                <c:pt idx="0">
                  <c:v>10141.4</c:v>
                </c:pt>
                <c:pt idx="1">
                  <c:v>10459</c:v>
                </c:pt>
                <c:pt idx="2">
                  <c:v>10644.6</c:v>
                </c:pt>
                <c:pt idx="3">
                  <c:v>10738.300000000001</c:v>
                </c:pt>
                <c:pt idx="4">
                  <c:v>10660.6</c:v>
                </c:pt>
                <c:pt idx="5">
                  <c:v>10682.3</c:v>
                </c:pt>
                <c:pt idx="6">
                  <c:v>10809.5</c:v>
                </c:pt>
                <c:pt idx="7">
                  <c:v>10545.800000000001</c:v>
                </c:pt>
                <c:pt idx="8">
                  <c:v>10806.199999999999</c:v>
                </c:pt>
                <c:pt idx="9">
                  <c:v>11193.900000000001</c:v>
                </c:pt>
                <c:pt idx="10">
                  <c:v>11414.4</c:v>
                </c:pt>
                <c:pt idx="11">
                  <c:v>11503.2</c:v>
                </c:pt>
                <c:pt idx="12">
                  <c:v>11743.300000000001</c:v>
                </c:pt>
                <c:pt idx="13">
                  <c:v>11744.6</c:v>
                </c:pt>
                <c:pt idx="14">
                  <c:v>11751.6</c:v>
                </c:pt>
                <c:pt idx="15">
                  <c:v>11939.2</c:v>
                </c:pt>
                <c:pt idx="16">
                  <c:v>11845.4</c:v>
                </c:pt>
                <c:pt idx="17">
                  <c:v>11805.2</c:v>
                </c:pt>
                <c:pt idx="18">
                  <c:v>12513.300000000001</c:v>
                </c:pt>
                <c:pt idx="19">
                  <c:v>12412.5</c:v>
                </c:pt>
                <c:pt idx="20">
                  <c:v>12641.1</c:v>
                </c:pt>
                <c:pt idx="21">
                  <c:v>12480.500000000002</c:v>
                </c:pt>
                <c:pt idx="22">
                  <c:v>12768.900000000001</c:v>
                </c:pt>
                <c:pt idx="23">
                  <c:v>13017.5</c:v>
                </c:pt>
                <c:pt idx="24">
                  <c:v>12755.5</c:v>
                </c:pt>
                <c:pt idx="25">
                  <c:v>12524</c:v>
                </c:pt>
                <c:pt idx="26">
                  <c:v>12177.800000000001</c:v>
                </c:pt>
                <c:pt idx="27">
                  <c:v>12143.3</c:v>
                </c:pt>
                <c:pt idx="28">
                  <c:v>12818.8</c:v>
                </c:pt>
                <c:pt idx="29">
                  <c:v>12815.8</c:v>
                </c:pt>
                <c:pt idx="30">
                  <c:v>12924.3</c:v>
                </c:pt>
                <c:pt idx="31">
                  <c:v>12359.3</c:v>
                </c:pt>
                <c:pt idx="32">
                  <c:v>11750.6</c:v>
                </c:pt>
                <c:pt idx="33">
                  <c:v>12331.300000000001</c:v>
                </c:pt>
                <c:pt idx="34">
                  <c:v>12262.800000000001</c:v>
                </c:pt>
                <c:pt idx="35">
                  <c:v>12431.8</c:v>
                </c:pt>
                <c:pt idx="36">
                  <c:v>12693.9</c:v>
                </c:pt>
                <c:pt idx="37">
                  <c:v>13321</c:v>
                </c:pt>
                <c:pt idx="38">
                  <c:v>13164.400000000001</c:v>
                </c:pt>
                <c:pt idx="39">
                  <c:v>13254.999999999998</c:v>
                </c:pt>
                <c:pt idx="40">
                  <c:v>13444.8</c:v>
                </c:pt>
                <c:pt idx="41">
                  <c:v>13062.9</c:v>
                </c:pt>
                <c:pt idx="42">
                  <c:v>13406</c:v>
                </c:pt>
                <c:pt idx="43">
                  <c:v>13423.400000000001</c:v>
                </c:pt>
                <c:pt idx="44">
                  <c:v>13624.9</c:v>
                </c:pt>
                <c:pt idx="45">
                  <c:v>13772.4</c:v>
                </c:pt>
                <c:pt idx="46">
                  <c:v>13503.099999999999</c:v>
                </c:pt>
                <c:pt idx="47">
                  <c:v>14030</c:v>
                </c:pt>
                <c:pt idx="48">
                  <c:v>13949</c:v>
                </c:pt>
                <c:pt idx="49">
                  <c:v>13863.300000000001</c:v>
                </c:pt>
                <c:pt idx="50">
                  <c:v>13578.2</c:v>
                </c:pt>
                <c:pt idx="51">
                  <c:v>13691.3</c:v>
                </c:pt>
                <c:pt idx="52">
                  <c:v>13972.500000000002</c:v>
                </c:pt>
                <c:pt idx="53">
                  <c:v>13745.8</c:v>
                </c:pt>
                <c:pt idx="54">
                  <c:v>13788.9</c:v>
                </c:pt>
                <c:pt idx="55">
                  <c:v>13961.4</c:v>
                </c:pt>
                <c:pt idx="56">
                  <c:v>13919.900000000001</c:v>
                </c:pt>
                <c:pt idx="57">
                  <c:v>13765.6</c:v>
                </c:pt>
                <c:pt idx="58">
                  <c:v>13896.3</c:v>
                </c:pt>
                <c:pt idx="59">
                  <c:v>13981.6</c:v>
                </c:pt>
                <c:pt idx="60">
                  <c:v>14022.699999999999</c:v>
                </c:pt>
                <c:pt idx="61">
                  <c:v>14203.1</c:v>
                </c:pt>
                <c:pt idx="62">
                  <c:v>14629.2</c:v>
                </c:pt>
                <c:pt idx="63">
                  <c:v>14978.7</c:v>
                </c:pt>
                <c:pt idx="64">
                  <c:v>15170.9</c:v>
                </c:pt>
                <c:pt idx="65">
                  <c:v>15141</c:v>
                </c:pt>
                <c:pt idx="66">
                  <c:v>15316.099999999999</c:v>
                </c:pt>
                <c:pt idx="67">
                  <c:v>15698.4</c:v>
                </c:pt>
                <c:pt idx="68">
                  <c:v>15586.9</c:v>
                </c:pt>
                <c:pt idx="69">
                  <c:v>15834.999999999998</c:v>
                </c:pt>
                <c:pt idx="70">
                  <c:v>15443.1</c:v>
                </c:pt>
                <c:pt idx="71">
                  <c:v>15878.2</c:v>
                </c:pt>
                <c:pt idx="72">
                  <c:v>16424.599999999999</c:v>
                </c:pt>
                <c:pt idx="73">
                  <c:v>16323.300000000001</c:v>
                </c:pt>
                <c:pt idx="74">
                  <c:v>15978.6</c:v>
                </c:pt>
                <c:pt idx="75">
                  <c:v>16217.5</c:v>
                </c:pt>
                <c:pt idx="76">
                  <c:v>16290.800000000001</c:v>
                </c:pt>
                <c:pt idx="77">
                  <c:v>16276.699999999999</c:v>
                </c:pt>
                <c:pt idx="78">
                  <c:v>16479.2</c:v>
                </c:pt>
                <c:pt idx="79">
                  <c:v>16803.099999999999</c:v>
                </c:pt>
                <c:pt idx="80">
                  <c:v>16636.5</c:v>
                </c:pt>
                <c:pt idx="81">
                  <c:v>16881.7</c:v>
                </c:pt>
                <c:pt idx="82">
                  <c:v>16546.3</c:v>
                </c:pt>
                <c:pt idx="83">
                  <c:v>16611.8</c:v>
                </c:pt>
                <c:pt idx="84">
                  <c:v>16477.3</c:v>
                </c:pt>
                <c:pt idx="85">
                  <c:v>16598.099999999999</c:v>
                </c:pt>
                <c:pt idx="86">
                  <c:v>17016.5</c:v>
                </c:pt>
                <c:pt idx="87">
                  <c:v>17363.900000000001</c:v>
                </c:pt>
                <c:pt idx="88">
                  <c:v>17506.2</c:v>
                </c:pt>
                <c:pt idx="89">
                  <c:v>17549.399999999998</c:v>
                </c:pt>
                <c:pt idx="90">
                  <c:v>18013.600000000002</c:v>
                </c:pt>
                <c:pt idx="91">
                  <c:v>17858.400000000001</c:v>
                </c:pt>
                <c:pt idx="92">
                  <c:v>18142.599999999999</c:v>
                </c:pt>
                <c:pt idx="93">
                  <c:v>18033.7</c:v>
                </c:pt>
                <c:pt idx="94">
                  <c:v>18355.2</c:v>
                </c:pt>
                <c:pt idx="95">
                  <c:v>18676.400000000001</c:v>
                </c:pt>
                <c:pt idx="96">
                  <c:v>18923.900000000001</c:v>
                </c:pt>
                <c:pt idx="97">
                  <c:v>19000.3</c:v>
                </c:pt>
                <c:pt idx="98">
                  <c:v>19184</c:v>
                </c:pt>
                <c:pt idx="99">
                  <c:v>19462.2</c:v>
                </c:pt>
                <c:pt idx="100">
                  <c:v>19513.400000000001</c:v>
                </c:pt>
                <c:pt idx="101">
                  <c:v>19605.900000000001</c:v>
                </c:pt>
                <c:pt idx="102">
                  <c:v>19283.900000000001</c:v>
                </c:pt>
                <c:pt idx="103">
                  <c:v>19442.600000000002</c:v>
                </c:pt>
                <c:pt idx="104">
                  <c:v>19844.099999999999</c:v>
                </c:pt>
                <c:pt idx="105">
                  <c:v>19925.900000000001</c:v>
                </c:pt>
                <c:pt idx="106">
                  <c:v>20499</c:v>
                </c:pt>
                <c:pt idx="107">
                  <c:v>20397.900000000001</c:v>
                </c:pt>
                <c:pt idx="108">
                  <c:v>20615</c:v>
                </c:pt>
                <c:pt idx="109">
                  <c:v>20795.3</c:v>
                </c:pt>
                <c:pt idx="110">
                  <c:v>20631.900000000001</c:v>
                </c:pt>
                <c:pt idx="111">
                  <c:v>21007.699999999997</c:v>
                </c:pt>
                <c:pt idx="112">
                  <c:v>21686.2</c:v>
                </c:pt>
                <c:pt idx="113">
                  <c:v>22281.1</c:v>
                </c:pt>
                <c:pt idx="114">
                  <c:v>22832.6</c:v>
                </c:pt>
                <c:pt idx="115">
                  <c:v>22078.600000000002</c:v>
                </c:pt>
                <c:pt idx="116">
                  <c:v>22716.3</c:v>
                </c:pt>
                <c:pt idx="117">
                  <c:v>22087.9</c:v>
                </c:pt>
                <c:pt idx="118">
                  <c:v>22300.2</c:v>
                </c:pt>
                <c:pt idx="119">
                  <c:v>22499.699999999997</c:v>
                </c:pt>
                <c:pt idx="120">
                  <c:v>22795.599999999999</c:v>
                </c:pt>
                <c:pt idx="121">
                  <c:v>23619.9</c:v>
                </c:pt>
                <c:pt idx="122">
                  <c:v>24170.400000000001</c:v>
                </c:pt>
                <c:pt idx="123">
                  <c:v>24335.599999999999</c:v>
                </c:pt>
                <c:pt idx="124">
                  <c:v>24153.899999999998</c:v>
                </c:pt>
                <c:pt idx="125">
                  <c:v>24420.799999999999</c:v>
                </c:pt>
                <c:pt idx="126">
                  <c:v>24473.699999999997</c:v>
                </c:pt>
                <c:pt idx="127">
                  <c:v>22812</c:v>
                </c:pt>
                <c:pt idx="128">
                  <c:v>23091.1</c:v>
                </c:pt>
                <c:pt idx="129">
                  <c:v>24183</c:v>
                </c:pt>
                <c:pt idx="130">
                  <c:v>24954.100000000002</c:v>
                </c:pt>
                <c:pt idx="131">
                  <c:v>25580.3</c:v>
                </c:pt>
                <c:pt idx="132">
                  <c:v>25886.999999999996</c:v>
                </c:pt>
                <c:pt idx="133">
                  <c:v>25607.600000000002</c:v>
                </c:pt>
                <c:pt idx="134">
                  <c:v>26238.100000000002</c:v>
                </c:pt>
                <c:pt idx="135">
                  <c:v>26853.5</c:v>
                </c:pt>
                <c:pt idx="136">
                  <c:v>26424.799999999999</c:v>
                </c:pt>
                <c:pt idx="137">
                  <c:v>27134.800000000003</c:v>
                </c:pt>
                <c:pt idx="138">
                  <c:v>27131</c:v>
                </c:pt>
                <c:pt idx="139">
                  <c:v>27167.4</c:v>
                </c:pt>
                <c:pt idx="140">
                  <c:v>27073.599999999999</c:v>
                </c:pt>
                <c:pt idx="141">
                  <c:v>27811.8</c:v>
                </c:pt>
                <c:pt idx="142">
                  <c:v>28294.199999999997</c:v>
                </c:pt>
                <c:pt idx="143">
                  <c:v>29534.699999999997</c:v>
                </c:pt>
                <c:pt idx="144">
                  <c:v>28799</c:v>
                </c:pt>
                <c:pt idx="145">
                  <c:v>28910.100000000002</c:v>
                </c:pt>
                <c:pt idx="146">
                  <c:v>29928</c:v>
                </c:pt>
                <c:pt idx="147">
                  <c:v>29325.5</c:v>
                </c:pt>
                <c:pt idx="148">
                  <c:v>29018.899999999998</c:v>
                </c:pt>
                <c:pt idx="149">
                  <c:v>29568.500000000004</c:v>
                </c:pt>
                <c:pt idx="150">
                  <c:v>29205.199999999997</c:v>
                </c:pt>
                <c:pt idx="151">
                  <c:v>29732.9</c:v>
                </c:pt>
                <c:pt idx="152">
                  <c:v>28991.899999999998</c:v>
                </c:pt>
                <c:pt idx="153">
                  <c:v>28789.699999999997</c:v>
                </c:pt>
                <c:pt idx="154">
                  <c:v>27970.899999999998</c:v>
                </c:pt>
                <c:pt idx="155">
                  <c:v>28275.100000000002</c:v>
                </c:pt>
                <c:pt idx="156">
                  <c:v>28708.6</c:v>
                </c:pt>
                <c:pt idx="157">
                  <c:v>27554.799999999999</c:v>
                </c:pt>
                <c:pt idx="158">
                  <c:v>26684.7</c:v>
                </c:pt>
                <c:pt idx="159">
                  <c:v>27709</c:v>
                </c:pt>
                <c:pt idx="160">
                  <c:v>27599.300000000003</c:v>
                </c:pt>
                <c:pt idx="161">
                  <c:v>27215.3</c:v>
                </c:pt>
                <c:pt idx="162">
                  <c:v>27041.9</c:v>
                </c:pt>
                <c:pt idx="163">
                  <c:v>26462.3</c:v>
                </c:pt>
                <c:pt idx="164">
                  <c:v>25290.400000000001</c:v>
                </c:pt>
                <c:pt idx="165">
                  <c:v>25587.5</c:v>
                </c:pt>
                <c:pt idx="166">
                  <c:v>26396.600000000002</c:v>
                </c:pt>
                <c:pt idx="167">
                  <c:v>26539.600000000002</c:v>
                </c:pt>
                <c:pt idx="168">
                  <c:v>26194.600000000002</c:v>
                </c:pt>
                <c:pt idx="169">
                  <c:v>26115.4</c:v>
                </c:pt>
                <c:pt idx="170">
                  <c:v>26722.5</c:v>
                </c:pt>
                <c:pt idx="171">
                  <c:v>26319.9</c:v>
                </c:pt>
                <c:pt idx="172">
                  <c:v>26357.499999999996</c:v>
                </c:pt>
                <c:pt idx="173">
                  <c:v>25570.300000000003</c:v>
                </c:pt>
                <c:pt idx="174">
                  <c:v>24517.899999999998</c:v>
                </c:pt>
                <c:pt idx="175">
                  <c:v>24566.6</c:v>
                </c:pt>
                <c:pt idx="176">
                  <c:v>23237</c:v>
                </c:pt>
                <c:pt idx="177">
                  <c:v>24108.3</c:v>
                </c:pt>
                <c:pt idx="178">
                  <c:v>24781.8</c:v>
                </c:pt>
                <c:pt idx="179">
                  <c:v>24205.100000000002</c:v>
                </c:pt>
                <c:pt idx="180">
                  <c:v>23863.599999999999</c:v>
                </c:pt>
                <c:pt idx="181">
                  <c:v>23664.9</c:v>
                </c:pt>
                <c:pt idx="182">
                  <c:v>23632.1</c:v>
                </c:pt>
                <c:pt idx="183">
                  <c:v>24698.899999999998</c:v>
                </c:pt>
                <c:pt idx="184">
                  <c:v>25428.600000000002</c:v>
                </c:pt>
                <c:pt idx="185">
                  <c:v>25685.200000000001</c:v>
                </c:pt>
                <c:pt idx="186">
                  <c:v>25978.9</c:v>
                </c:pt>
                <c:pt idx="187">
                  <c:v>26296.300000000003</c:v>
                </c:pt>
                <c:pt idx="188">
                  <c:v>26391.5</c:v>
                </c:pt>
                <c:pt idx="189">
                  <c:v>27201.300000000003</c:v>
                </c:pt>
                <c:pt idx="190">
                  <c:v>27419.4</c:v>
                </c:pt>
                <c:pt idx="191">
                  <c:v>28299.9</c:v>
                </c:pt>
                <c:pt idx="192">
                  <c:v>28552.300000000003</c:v>
                </c:pt>
                <c:pt idx="193">
                  <c:v>28824.6</c:v>
                </c:pt>
                <c:pt idx="194">
                  <c:v>28760.3</c:v>
                </c:pt>
                <c:pt idx="195">
                  <c:v>28441.7</c:v>
                </c:pt>
                <c:pt idx="196">
                  <c:v>28570.3</c:v>
                </c:pt>
                <c:pt idx="197">
                  <c:v>28871.000000000004</c:v>
                </c:pt>
                <c:pt idx="198">
                  <c:v>28426.999999999996</c:v>
                </c:pt>
                <c:pt idx="199">
                  <c:v>28535</c:v>
                </c:pt>
                <c:pt idx="200">
                  <c:v>28852.000000000004</c:v>
                </c:pt>
                <c:pt idx="201">
                  <c:v>29224.199999999997</c:v>
                </c:pt>
                <c:pt idx="202">
                  <c:v>30049.3</c:v>
                </c:pt>
                <c:pt idx="203">
                  <c:v>30659.800000000003</c:v>
                </c:pt>
                <c:pt idx="204">
                  <c:v>30363.000000000004</c:v>
                </c:pt>
                <c:pt idx="205">
                  <c:v>30921</c:v>
                </c:pt>
                <c:pt idx="206">
                  <c:v>30619.3</c:v>
                </c:pt>
                <c:pt idx="207">
                  <c:v>30323.3</c:v>
                </c:pt>
                <c:pt idx="208">
                  <c:v>30654</c:v>
                </c:pt>
                <c:pt idx="209">
                  <c:v>30850.5</c:v>
                </c:pt>
                <c:pt idx="210">
                  <c:v>31461.600000000002</c:v>
                </c:pt>
                <c:pt idx="211">
                  <c:v>31635.9</c:v>
                </c:pt>
                <c:pt idx="212">
                  <c:v>32161.4</c:v>
                </c:pt>
                <c:pt idx="213">
                  <c:v>31775.200000000001</c:v>
                </c:pt>
                <c:pt idx="214">
                  <c:v>32411.699999999997</c:v>
                </c:pt>
                <c:pt idx="215">
                  <c:v>32865.5</c:v>
                </c:pt>
                <c:pt idx="216">
                  <c:v>33735.599999999999</c:v>
                </c:pt>
                <c:pt idx="217">
                  <c:v>33774.400000000001</c:v>
                </c:pt>
                <c:pt idx="218">
                  <c:v>34198.800000000003</c:v>
                </c:pt>
                <c:pt idx="219">
                  <c:v>34837.599999999999</c:v>
                </c:pt>
                <c:pt idx="220">
                  <c:v>34240.699999999997</c:v>
                </c:pt>
                <c:pt idx="221">
                  <c:v>34308.1</c:v>
                </c:pt>
                <c:pt idx="222">
                  <c:v>34497.599999999999</c:v>
                </c:pt>
                <c:pt idx="223">
                  <c:v>35026.400000000001</c:v>
                </c:pt>
                <c:pt idx="224">
                  <c:v>35306.799999999996</c:v>
                </c:pt>
                <c:pt idx="225">
                  <c:v>36044</c:v>
                </c:pt>
                <c:pt idx="226">
                  <c:v>36638.6</c:v>
                </c:pt>
                <c:pt idx="227">
                  <c:v>37125.9</c:v>
                </c:pt>
                <c:pt idx="228">
                  <c:v>37397.1</c:v>
                </c:pt>
                <c:pt idx="229">
                  <c:v>37377.699999999997</c:v>
                </c:pt>
                <c:pt idx="230">
                  <c:v>37840.1</c:v>
                </c:pt>
                <c:pt idx="231">
                  <c:v>38771</c:v>
                </c:pt>
                <c:pt idx="232">
                  <c:v>39445.800000000003</c:v>
                </c:pt>
                <c:pt idx="233">
                  <c:v>39473.300000000003</c:v>
                </c:pt>
                <c:pt idx="234">
                  <c:v>39254.6</c:v>
                </c:pt>
                <c:pt idx="235">
                  <c:v>39290.699999999997</c:v>
                </c:pt>
                <c:pt idx="236">
                  <c:v>40415</c:v>
                </c:pt>
                <c:pt idx="237">
                  <c:v>41272.5</c:v>
                </c:pt>
                <c:pt idx="238">
                  <c:v>40438.9</c:v>
                </c:pt>
                <c:pt idx="239">
                  <c:v>40275.5</c:v>
                </c:pt>
                <c:pt idx="240">
                  <c:v>38674</c:v>
                </c:pt>
                <c:pt idx="241">
                  <c:v>38763.4</c:v>
                </c:pt>
                <c:pt idx="242">
                  <c:v>38520.800000000003</c:v>
                </c:pt>
                <c:pt idx="243">
                  <c:v>39643.199999999997</c:v>
                </c:pt>
                <c:pt idx="244">
                  <c:v>40010.899999999994</c:v>
                </c:pt>
                <c:pt idx="245">
                  <c:v>38409.699999999997</c:v>
                </c:pt>
                <c:pt idx="246">
                  <c:v>37946.400000000001</c:v>
                </c:pt>
                <c:pt idx="247">
                  <c:v>37569.699999999997</c:v>
                </c:pt>
                <c:pt idx="248">
                  <c:v>35258.199999999997</c:v>
                </c:pt>
                <c:pt idx="249">
                  <c:v>31783.7</c:v>
                </c:pt>
                <c:pt idx="250">
                  <c:v>30753.9</c:v>
                </c:pt>
                <c:pt idx="251">
                  <c:v>31318.899999999998</c:v>
                </c:pt>
                <c:pt idx="252">
                  <c:v>29985.9</c:v>
                </c:pt>
                <c:pt idx="253">
                  <c:v>28529.200000000001</c:v>
                </c:pt>
                <c:pt idx="254">
                  <c:v>29714.3</c:v>
                </c:pt>
                <c:pt idx="255">
                  <c:v>31483.8</c:v>
                </c:pt>
                <c:pt idx="256">
                  <c:v>33071.299999999996</c:v>
                </c:pt>
                <c:pt idx="257">
                  <c:v>32986.5</c:v>
                </c:pt>
                <c:pt idx="258">
                  <c:v>34446.400000000001</c:v>
                </c:pt>
                <c:pt idx="259">
                  <c:v>35071.599999999999</c:v>
                </c:pt>
                <c:pt idx="260">
                  <c:v>35883.1</c:v>
                </c:pt>
                <c:pt idx="261">
                  <c:v>35610.200000000004</c:v>
                </c:pt>
                <c:pt idx="262">
                  <c:v>36350.5</c:v>
                </c:pt>
                <c:pt idx="263">
                  <c:v>36733.300000000003</c:v>
                </c:pt>
                <c:pt idx="264">
                  <c:v>35943.699999999997</c:v>
                </c:pt>
                <c:pt idx="265">
                  <c:v>36179.4</c:v>
                </c:pt>
                <c:pt idx="266">
                  <c:v>37353.4</c:v>
                </c:pt>
                <c:pt idx="267">
                  <c:v>37396.6</c:v>
                </c:pt>
                <c:pt idx="268">
                  <c:v>35642.400000000001</c:v>
                </c:pt>
                <c:pt idx="269">
                  <c:v>35102</c:v>
                </c:pt>
                <c:pt idx="270">
                  <c:v>36538.199999999997</c:v>
                </c:pt>
                <c:pt idx="271">
                  <c:v>35909.200000000004</c:v>
                </c:pt>
                <c:pt idx="272">
                  <c:v>37635.5</c:v>
                </c:pt>
                <c:pt idx="273">
                  <c:v>38321.4</c:v>
                </c:pt>
                <c:pt idx="274">
                  <c:v>37905</c:v>
                </c:pt>
                <c:pt idx="275">
                  <c:v>39301.1</c:v>
                </c:pt>
                <c:pt idx="276">
                  <c:v>39615.300000000003</c:v>
                </c:pt>
                <c:pt idx="277">
                  <c:v>40202.5</c:v>
                </c:pt>
                <c:pt idx="278">
                  <c:v>40192.300000000003</c:v>
                </c:pt>
                <c:pt idx="279">
                  <c:v>41026.800000000003</c:v>
                </c:pt>
                <c:pt idx="280">
                  <c:v>40605.399999999994</c:v>
                </c:pt>
                <c:pt idx="281">
                  <c:v>40294</c:v>
                </c:pt>
                <c:pt idx="282">
                  <c:v>39972</c:v>
                </c:pt>
                <c:pt idx="283">
                  <c:v>38521.899999999994</c:v>
                </c:pt>
                <c:pt idx="284">
                  <c:v>36710.5</c:v>
                </c:pt>
                <c:pt idx="285">
                  <c:v>38682.1</c:v>
                </c:pt>
                <c:pt idx="286">
                  <c:v>38112.800000000003</c:v>
                </c:pt>
                <c:pt idx="287">
                  <c:v>38080.9</c:v>
                </c:pt>
                <c:pt idx="288">
                  <c:v>39193.4</c:v>
                </c:pt>
                <c:pt idx="289">
                  <c:v>40189.700000000004</c:v>
                </c:pt>
                <c:pt idx="290">
                  <c:v>40334</c:v>
                </c:pt>
                <c:pt idx="291">
                  <c:v>40116.899999999994</c:v>
                </c:pt>
                <c:pt idx="292">
                  <c:v>38337.800000000003</c:v>
                </c:pt>
                <c:pt idx="293">
                  <c:v>39294.5</c:v>
                </c:pt>
                <c:pt idx="294">
                  <c:v>39570.800000000003</c:v>
                </c:pt>
                <c:pt idx="295">
                  <c:v>40012.100000000006</c:v>
                </c:pt>
                <c:pt idx="296">
                  <c:v>40651.799999999996</c:v>
                </c:pt>
                <c:pt idx="297">
                  <c:v>40522.9</c:v>
                </c:pt>
                <c:pt idx="298">
                  <c:v>40793.299999999996</c:v>
                </c:pt>
                <c:pt idx="299">
                  <c:v>41267.300000000003</c:v>
                </c:pt>
                <c:pt idx="300">
                  <c:v>42224.1</c:v>
                </c:pt>
                <c:pt idx="301">
                  <c:v>42230.9</c:v>
                </c:pt>
                <c:pt idx="302">
                  <c:v>42627.8</c:v>
                </c:pt>
                <c:pt idx="303">
                  <c:v>43251.9</c:v>
                </c:pt>
                <c:pt idx="304">
                  <c:v>43211.1</c:v>
                </c:pt>
                <c:pt idx="305">
                  <c:v>42588.7</c:v>
                </c:pt>
                <c:pt idx="306">
                  <c:v>43615.1</c:v>
                </c:pt>
                <c:pt idx="307">
                  <c:v>43170.200000000004</c:v>
                </c:pt>
                <c:pt idx="308">
                  <c:v>44293.4</c:v>
                </c:pt>
                <c:pt idx="309">
                  <c:v>45189.1</c:v>
                </c:pt>
                <c:pt idx="310">
                  <c:v>45519.100000000006</c:v>
                </c:pt>
                <c:pt idx="311">
                  <c:v>45920.1</c:v>
                </c:pt>
                <c:pt idx="312">
                  <c:v>45007.299999999996</c:v>
                </c:pt>
                <c:pt idx="313">
                  <c:v>46106.7</c:v>
                </c:pt>
                <c:pt idx="314">
                  <c:v>46222</c:v>
                </c:pt>
                <c:pt idx="315">
                  <c:v>46454.6</c:v>
                </c:pt>
                <c:pt idx="316">
                  <c:v>46969</c:v>
                </c:pt>
                <c:pt idx="317">
                  <c:v>47421.9</c:v>
                </c:pt>
                <c:pt idx="318">
                  <c:v>47141.4</c:v>
                </c:pt>
                <c:pt idx="319">
                  <c:v>47671.700000000004</c:v>
                </c:pt>
                <c:pt idx="320">
                  <c:v>46908.3</c:v>
                </c:pt>
                <c:pt idx="321">
                  <c:v>47079.1</c:v>
                </c:pt>
                <c:pt idx="322">
                  <c:v>47482.8</c:v>
                </c:pt>
                <c:pt idx="323">
                  <c:v>47034.700000000004</c:v>
                </c:pt>
              </c:numCache>
            </c:numRef>
          </c:val>
          <c:smooth val="0"/>
        </c:ser>
        <c:ser>
          <c:idx val="3"/>
          <c:order val="3"/>
          <c:tx>
            <c:strRef>
              <c:f>Sheet1!$E$1</c:f>
              <c:strCache>
                <c:ptCount val="1"/>
                <c:pt idx="0">
                  <c:v>25/75</c:v>
                </c:pt>
              </c:strCache>
            </c:strRef>
          </c:tx>
          <c:spPr>
            <a:ln>
              <a:solidFill>
                <a:schemeClr val="accent6">
                  <a:lumMod val="60000"/>
                  <a:lumOff val="40000"/>
                </a:schemeClr>
              </a:solidFill>
            </a:ln>
          </c:spPr>
          <c:marker>
            <c:symbol val="none"/>
          </c:marker>
          <c:cat>
            <c:numRef>
              <c:f>Sheet1!$A$2:$A$325</c:f>
              <c:numCache>
                <c:formatCode>mm/yyyy</c:formatCode>
                <c:ptCount val="324"/>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numCache>
            </c:numRef>
          </c:cat>
          <c:val>
            <c:numRef>
              <c:f>Sheet1!$E$2:$E$325</c:f>
              <c:numCache>
                <c:formatCode>General</c:formatCode>
                <c:ptCount val="324"/>
                <c:pt idx="0">
                  <c:v>10085.4</c:v>
                </c:pt>
                <c:pt idx="1">
                  <c:v>10266.299999999999</c:v>
                </c:pt>
                <c:pt idx="2">
                  <c:v>10380</c:v>
                </c:pt>
                <c:pt idx="3">
                  <c:v>10449.699999999999</c:v>
                </c:pt>
                <c:pt idx="4">
                  <c:v>10438.300000000001</c:v>
                </c:pt>
                <c:pt idx="5">
                  <c:v>10474.200000000001</c:v>
                </c:pt>
                <c:pt idx="6">
                  <c:v>10563.1</c:v>
                </c:pt>
                <c:pt idx="7">
                  <c:v>10465.700000000001</c:v>
                </c:pt>
                <c:pt idx="8">
                  <c:v>10627.1</c:v>
                </c:pt>
                <c:pt idx="9">
                  <c:v>10850.2</c:v>
                </c:pt>
                <c:pt idx="10">
                  <c:v>10987.800000000001</c:v>
                </c:pt>
                <c:pt idx="11">
                  <c:v>11065.400000000001</c:v>
                </c:pt>
                <c:pt idx="12">
                  <c:v>11211.3</c:v>
                </c:pt>
                <c:pt idx="13">
                  <c:v>11246.300000000001</c:v>
                </c:pt>
                <c:pt idx="14">
                  <c:v>11287.400000000001</c:v>
                </c:pt>
                <c:pt idx="15">
                  <c:v>11415.599999999999</c:v>
                </c:pt>
                <c:pt idx="16">
                  <c:v>11415.699999999999</c:v>
                </c:pt>
                <c:pt idx="17">
                  <c:v>11436.800000000001</c:v>
                </c:pt>
                <c:pt idx="18">
                  <c:v>11819.599999999999</c:v>
                </c:pt>
                <c:pt idx="19">
                  <c:v>11815.599999999999</c:v>
                </c:pt>
                <c:pt idx="20">
                  <c:v>11963.1</c:v>
                </c:pt>
                <c:pt idx="21">
                  <c:v>11927.6</c:v>
                </c:pt>
                <c:pt idx="22">
                  <c:v>12106.300000000001</c:v>
                </c:pt>
                <c:pt idx="23">
                  <c:v>12260.9</c:v>
                </c:pt>
                <c:pt idx="24">
                  <c:v>12172.300000000001</c:v>
                </c:pt>
                <c:pt idx="25">
                  <c:v>12096.4</c:v>
                </c:pt>
                <c:pt idx="26">
                  <c:v>11968.2</c:v>
                </c:pt>
                <c:pt idx="27">
                  <c:v>11992.3</c:v>
                </c:pt>
                <c:pt idx="28">
                  <c:v>12366.5</c:v>
                </c:pt>
                <c:pt idx="29">
                  <c:v>12403.699999999999</c:v>
                </c:pt>
                <c:pt idx="30">
                  <c:v>12498.199999999999</c:v>
                </c:pt>
                <c:pt idx="31">
                  <c:v>12266.1</c:v>
                </c:pt>
                <c:pt idx="32">
                  <c:v>12000.699999999999</c:v>
                </c:pt>
                <c:pt idx="33">
                  <c:v>12338.199999999999</c:v>
                </c:pt>
                <c:pt idx="34">
                  <c:v>12338.7</c:v>
                </c:pt>
                <c:pt idx="35">
                  <c:v>12460.7</c:v>
                </c:pt>
                <c:pt idx="36">
                  <c:v>12624.3</c:v>
                </c:pt>
                <c:pt idx="37">
                  <c:v>12966.3</c:v>
                </c:pt>
                <c:pt idx="38">
                  <c:v>12918.5</c:v>
                </c:pt>
                <c:pt idx="39">
                  <c:v>12997.4</c:v>
                </c:pt>
                <c:pt idx="40">
                  <c:v>13121.1</c:v>
                </c:pt>
                <c:pt idx="41">
                  <c:v>12962.199999999999</c:v>
                </c:pt>
                <c:pt idx="42">
                  <c:v>13164</c:v>
                </c:pt>
                <c:pt idx="43">
                  <c:v>13202.9</c:v>
                </c:pt>
                <c:pt idx="44">
                  <c:v>13332.1</c:v>
                </c:pt>
                <c:pt idx="45">
                  <c:v>13432.599999999999</c:v>
                </c:pt>
                <c:pt idx="46">
                  <c:v>13327.500000000002</c:v>
                </c:pt>
                <c:pt idx="47">
                  <c:v>13612.9</c:v>
                </c:pt>
                <c:pt idx="48">
                  <c:v>13596.6</c:v>
                </c:pt>
                <c:pt idx="49">
                  <c:v>13574.1</c:v>
                </c:pt>
                <c:pt idx="50">
                  <c:v>13457.4</c:v>
                </c:pt>
                <c:pt idx="51">
                  <c:v>13535.3</c:v>
                </c:pt>
                <c:pt idx="52">
                  <c:v>13693</c:v>
                </c:pt>
                <c:pt idx="53">
                  <c:v>13603.8</c:v>
                </c:pt>
                <c:pt idx="54">
                  <c:v>13646.1</c:v>
                </c:pt>
                <c:pt idx="55">
                  <c:v>13749.199999999999</c:v>
                </c:pt>
                <c:pt idx="56">
                  <c:v>13746.5</c:v>
                </c:pt>
                <c:pt idx="57">
                  <c:v>13686</c:v>
                </c:pt>
                <c:pt idx="58">
                  <c:v>13767</c:v>
                </c:pt>
                <c:pt idx="59">
                  <c:v>13828.7</c:v>
                </c:pt>
                <c:pt idx="60">
                  <c:v>13865.199999999999</c:v>
                </c:pt>
                <c:pt idx="61">
                  <c:v>13969.7</c:v>
                </c:pt>
                <c:pt idx="62">
                  <c:v>14196.9</c:v>
                </c:pt>
                <c:pt idx="63">
                  <c:v>14383.4</c:v>
                </c:pt>
                <c:pt idx="64">
                  <c:v>14491.300000000001</c:v>
                </c:pt>
                <c:pt idx="65">
                  <c:v>14495.3</c:v>
                </c:pt>
                <c:pt idx="66">
                  <c:v>14596.6</c:v>
                </c:pt>
                <c:pt idx="67">
                  <c:v>14797.1</c:v>
                </c:pt>
                <c:pt idx="68">
                  <c:v>14763.5</c:v>
                </c:pt>
                <c:pt idx="69">
                  <c:v>14897.199999999999</c:v>
                </c:pt>
                <c:pt idx="70">
                  <c:v>14731.5</c:v>
                </c:pt>
                <c:pt idx="71">
                  <c:v>14955.7</c:v>
                </c:pt>
                <c:pt idx="72">
                  <c:v>15231.699999999999</c:v>
                </c:pt>
                <c:pt idx="73">
                  <c:v>15200.9</c:v>
                </c:pt>
                <c:pt idx="74">
                  <c:v>15060.800000000001</c:v>
                </c:pt>
                <c:pt idx="75">
                  <c:v>15193.9</c:v>
                </c:pt>
                <c:pt idx="76">
                  <c:v>15252.1</c:v>
                </c:pt>
                <c:pt idx="77">
                  <c:v>15269.3</c:v>
                </c:pt>
                <c:pt idx="78">
                  <c:v>15385.3</c:v>
                </c:pt>
                <c:pt idx="79">
                  <c:v>15564.9</c:v>
                </c:pt>
                <c:pt idx="80">
                  <c:v>15516.2</c:v>
                </c:pt>
                <c:pt idx="81">
                  <c:v>15660.300000000001</c:v>
                </c:pt>
                <c:pt idx="82">
                  <c:v>15533.6</c:v>
                </c:pt>
                <c:pt idx="83">
                  <c:v>15598.8</c:v>
                </c:pt>
                <c:pt idx="84">
                  <c:v>15568</c:v>
                </c:pt>
                <c:pt idx="85">
                  <c:v>15656.1</c:v>
                </c:pt>
                <c:pt idx="86">
                  <c:v>15889.599999999999</c:v>
                </c:pt>
                <c:pt idx="87">
                  <c:v>16087.1</c:v>
                </c:pt>
                <c:pt idx="88">
                  <c:v>16196.2</c:v>
                </c:pt>
                <c:pt idx="89">
                  <c:v>16254.3</c:v>
                </c:pt>
                <c:pt idx="90">
                  <c:v>16506.099999999999</c:v>
                </c:pt>
                <c:pt idx="91">
                  <c:v>16473.5</c:v>
                </c:pt>
                <c:pt idx="92">
                  <c:v>16640</c:v>
                </c:pt>
                <c:pt idx="93">
                  <c:v>16629.3</c:v>
                </c:pt>
                <c:pt idx="94">
                  <c:v>16812.5</c:v>
                </c:pt>
                <c:pt idx="95">
                  <c:v>17000.599999999999</c:v>
                </c:pt>
                <c:pt idx="96">
                  <c:v>17149.600000000002</c:v>
                </c:pt>
                <c:pt idx="97">
                  <c:v>17217.7</c:v>
                </c:pt>
                <c:pt idx="98">
                  <c:v>17334.900000000001</c:v>
                </c:pt>
                <c:pt idx="99">
                  <c:v>17500.3</c:v>
                </c:pt>
                <c:pt idx="100">
                  <c:v>17560.3</c:v>
                </c:pt>
                <c:pt idx="101">
                  <c:v>17637.100000000002</c:v>
                </c:pt>
                <c:pt idx="102">
                  <c:v>17531.900000000001</c:v>
                </c:pt>
                <c:pt idx="103">
                  <c:v>17640.100000000002</c:v>
                </c:pt>
                <c:pt idx="104">
                  <c:v>17860.899999999998</c:v>
                </c:pt>
                <c:pt idx="105">
                  <c:v>17935.600000000002</c:v>
                </c:pt>
                <c:pt idx="106">
                  <c:v>18230</c:v>
                </c:pt>
                <c:pt idx="107">
                  <c:v>18227.2</c:v>
                </c:pt>
                <c:pt idx="108">
                  <c:v>18365.2</c:v>
                </c:pt>
                <c:pt idx="109">
                  <c:v>18481</c:v>
                </c:pt>
                <c:pt idx="110">
                  <c:v>18448</c:v>
                </c:pt>
                <c:pt idx="111">
                  <c:v>18655.8</c:v>
                </c:pt>
                <c:pt idx="112">
                  <c:v>19003.099999999999</c:v>
                </c:pt>
                <c:pt idx="113">
                  <c:v>19298.8</c:v>
                </c:pt>
                <c:pt idx="114">
                  <c:v>19579.100000000002</c:v>
                </c:pt>
                <c:pt idx="115">
                  <c:v>19296</c:v>
                </c:pt>
                <c:pt idx="116">
                  <c:v>19617.5</c:v>
                </c:pt>
                <c:pt idx="117">
                  <c:v>19387.5</c:v>
                </c:pt>
                <c:pt idx="118">
                  <c:v>19518.7</c:v>
                </c:pt>
                <c:pt idx="119">
                  <c:v>19652.5</c:v>
                </c:pt>
                <c:pt idx="120">
                  <c:v>19823.900000000001</c:v>
                </c:pt>
                <c:pt idx="121">
                  <c:v>20221</c:v>
                </c:pt>
                <c:pt idx="122">
                  <c:v>20496.500000000004</c:v>
                </c:pt>
                <c:pt idx="123">
                  <c:v>20610.7</c:v>
                </c:pt>
                <c:pt idx="124">
                  <c:v>20575.3</c:v>
                </c:pt>
                <c:pt idx="125">
                  <c:v>20731.099999999999</c:v>
                </c:pt>
                <c:pt idx="126">
                  <c:v>20795</c:v>
                </c:pt>
                <c:pt idx="127">
                  <c:v>20133.800000000003</c:v>
                </c:pt>
                <c:pt idx="128">
                  <c:v>20303.100000000002</c:v>
                </c:pt>
                <c:pt idx="129">
                  <c:v>20816</c:v>
                </c:pt>
                <c:pt idx="130">
                  <c:v>21179.800000000003</c:v>
                </c:pt>
                <c:pt idx="131">
                  <c:v>21485.3</c:v>
                </c:pt>
                <c:pt idx="132">
                  <c:v>21652.100000000002</c:v>
                </c:pt>
                <c:pt idx="133">
                  <c:v>21573.699999999997</c:v>
                </c:pt>
                <c:pt idx="134">
                  <c:v>21885.200000000001</c:v>
                </c:pt>
                <c:pt idx="135">
                  <c:v>22182.5</c:v>
                </c:pt>
                <c:pt idx="136">
                  <c:v>22043.1</c:v>
                </c:pt>
                <c:pt idx="137">
                  <c:v>22382.799999999999</c:v>
                </c:pt>
                <c:pt idx="138">
                  <c:v>22423.899999999998</c:v>
                </c:pt>
                <c:pt idx="139">
                  <c:v>22482.5</c:v>
                </c:pt>
                <c:pt idx="140">
                  <c:v>22487.200000000001</c:v>
                </c:pt>
                <c:pt idx="141">
                  <c:v>22837.399999999998</c:v>
                </c:pt>
                <c:pt idx="142">
                  <c:v>23076.9</c:v>
                </c:pt>
                <c:pt idx="143">
                  <c:v>23633.199999999997</c:v>
                </c:pt>
                <c:pt idx="144">
                  <c:v>23387.699999999997</c:v>
                </c:pt>
                <c:pt idx="145">
                  <c:v>23483.200000000001</c:v>
                </c:pt>
                <c:pt idx="146">
                  <c:v>23951.600000000002</c:v>
                </c:pt>
                <c:pt idx="147">
                  <c:v>23765.5</c:v>
                </c:pt>
                <c:pt idx="148">
                  <c:v>23701.200000000001</c:v>
                </c:pt>
                <c:pt idx="149">
                  <c:v>23972.799999999999</c:v>
                </c:pt>
                <c:pt idx="150">
                  <c:v>23883.100000000002</c:v>
                </c:pt>
                <c:pt idx="151">
                  <c:v>24159.1</c:v>
                </c:pt>
                <c:pt idx="152">
                  <c:v>23919.5</c:v>
                </c:pt>
                <c:pt idx="153">
                  <c:v>23903.200000000001</c:v>
                </c:pt>
                <c:pt idx="154">
                  <c:v>23623.9</c:v>
                </c:pt>
                <c:pt idx="155">
                  <c:v>23811.9</c:v>
                </c:pt>
                <c:pt idx="156">
                  <c:v>24058.600000000002</c:v>
                </c:pt>
                <c:pt idx="157">
                  <c:v>23620.3</c:v>
                </c:pt>
                <c:pt idx="158">
                  <c:v>23296.5</c:v>
                </c:pt>
                <c:pt idx="159">
                  <c:v>23789.4</c:v>
                </c:pt>
                <c:pt idx="160">
                  <c:v>23780.800000000003</c:v>
                </c:pt>
                <c:pt idx="161">
                  <c:v>23648.799999999999</c:v>
                </c:pt>
                <c:pt idx="162">
                  <c:v>23609.200000000001</c:v>
                </c:pt>
                <c:pt idx="163">
                  <c:v>23392.6</c:v>
                </c:pt>
                <c:pt idx="164">
                  <c:v>22907.1</c:v>
                </c:pt>
                <c:pt idx="165">
                  <c:v>23067.3</c:v>
                </c:pt>
                <c:pt idx="166">
                  <c:v>23452.1</c:v>
                </c:pt>
                <c:pt idx="167">
                  <c:v>23532.799999999999</c:v>
                </c:pt>
                <c:pt idx="168">
                  <c:v>23396.400000000001</c:v>
                </c:pt>
                <c:pt idx="169">
                  <c:v>23376.100000000002</c:v>
                </c:pt>
                <c:pt idx="170">
                  <c:v>23663.5</c:v>
                </c:pt>
                <c:pt idx="171">
                  <c:v>23503.4</c:v>
                </c:pt>
                <c:pt idx="172">
                  <c:v>23537.200000000001</c:v>
                </c:pt>
                <c:pt idx="173">
                  <c:v>23201</c:v>
                </c:pt>
                <c:pt idx="174">
                  <c:v>22741.4</c:v>
                </c:pt>
                <c:pt idx="175">
                  <c:v>22779.8</c:v>
                </c:pt>
                <c:pt idx="176">
                  <c:v>22179.7</c:v>
                </c:pt>
                <c:pt idx="177">
                  <c:v>22610.7</c:v>
                </c:pt>
                <c:pt idx="178">
                  <c:v>22939.699999999997</c:v>
                </c:pt>
                <c:pt idx="179">
                  <c:v>22685.7</c:v>
                </c:pt>
                <c:pt idx="180">
                  <c:v>22536.800000000003</c:v>
                </c:pt>
                <c:pt idx="181">
                  <c:v>22452.7</c:v>
                </c:pt>
                <c:pt idx="182">
                  <c:v>22448.5</c:v>
                </c:pt>
                <c:pt idx="183">
                  <c:v>22966.1</c:v>
                </c:pt>
                <c:pt idx="184">
                  <c:v>23315.600000000002</c:v>
                </c:pt>
                <c:pt idx="185">
                  <c:v>23444.799999999999</c:v>
                </c:pt>
                <c:pt idx="186">
                  <c:v>23586.7</c:v>
                </c:pt>
                <c:pt idx="187">
                  <c:v>23739</c:v>
                </c:pt>
                <c:pt idx="188">
                  <c:v>23792</c:v>
                </c:pt>
                <c:pt idx="189">
                  <c:v>24165.399999999998</c:v>
                </c:pt>
                <c:pt idx="190">
                  <c:v>24270.999999999996</c:v>
                </c:pt>
                <c:pt idx="191">
                  <c:v>24670.7</c:v>
                </c:pt>
                <c:pt idx="192">
                  <c:v>24789.200000000001</c:v>
                </c:pt>
                <c:pt idx="193">
                  <c:v>24915.200000000001</c:v>
                </c:pt>
                <c:pt idx="194">
                  <c:v>24898.2</c:v>
                </c:pt>
                <c:pt idx="195">
                  <c:v>24770.2</c:v>
                </c:pt>
                <c:pt idx="196">
                  <c:v>24833.8</c:v>
                </c:pt>
                <c:pt idx="197">
                  <c:v>24974.799999999999</c:v>
                </c:pt>
                <c:pt idx="198">
                  <c:v>24794.9</c:v>
                </c:pt>
                <c:pt idx="199">
                  <c:v>24855.599999999999</c:v>
                </c:pt>
                <c:pt idx="200">
                  <c:v>25007.899999999998</c:v>
                </c:pt>
                <c:pt idx="201">
                  <c:v>25183.300000000003</c:v>
                </c:pt>
                <c:pt idx="202">
                  <c:v>25558.3</c:v>
                </c:pt>
                <c:pt idx="203">
                  <c:v>25838.899999999998</c:v>
                </c:pt>
                <c:pt idx="204">
                  <c:v>25735.100000000002</c:v>
                </c:pt>
                <c:pt idx="205">
                  <c:v>25992.7</c:v>
                </c:pt>
                <c:pt idx="206">
                  <c:v>25893.4</c:v>
                </c:pt>
                <c:pt idx="207">
                  <c:v>25794.899999999998</c:v>
                </c:pt>
                <c:pt idx="208">
                  <c:v>25966.399999999998</c:v>
                </c:pt>
                <c:pt idx="209">
                  <c:v>26079</c:v>
                </c:pt>
                <c:pt idx="210">
                  <c:v>26368.3</c:v>
                </c:pt>
                <c:pt idx="211">
                  <c:v>26481.1</c:v>
                </c:pt>
                <c:pt idx="212">
                  <c:v>26738.799999999999</c:v>
                </c:pt>
                <c:pt idx="213">
                  <c:v>26614.799999999999</c:v>
                </c:pt>
                <c:pt idx="214">
                  <c:v>26923.200000000001</c:v>
                </c:pt>
                <c:pt idx="215">
                  <c:v>27154.2</c:v>
                </c:pt>
                <c:pt idx="216">
                  <c:v>27561.200000000001</c:v>
                </c:pt>
                <c:pt idx="217">
                  <c:v>27623.4</c:v>
                </c:pt>
                <c:pt idx="218">
                  <c:v>27847.599999999999</c:v>
                </c:pt>
                <c:pt idx="219">
                  <c:v>28157.3</c:v>
                </c:pt>
                <c:pt idx="220">
                  <c:v>27976.7</c:v>
                </c:pt>
                <c:pt idx="221">
                  <c:v>28059.699999999997</c:v>
                </c:pt>
                <c:pt idx="222">
                  <c:v>28193</c:v>
                </c:pt>
                <c:pt idx="223">
                  <c:v>28468.7</c:v>
                </c:pt>
                <c:pt idx="224">
                  <c:v>28640.7</c:v>
                </c:pt>
                <c:pt idx="225">
                  <c:v>28997.8</c:v>
                </c:pt>
                <c:pt idx="226">
                  <c:v>29298.3</c:v>
                </c:pt>
                <c:pt idx="227">
                  <c:v>29552.3</c:v>
                </c:pt>
                <c:pt idx="228">
                  <c:v>29725.899999999998</c:v>
                </c:pt>
                <c:pt idx="229">
                  <c:v>29775.200000000001</c:v>
                </c:pt>
                <c:pt idx="230">
                  <c:v>30022.7</c:v>
                </c:pt>
                <c:pt idx="231">
                  <c:v>30457.399999999998</c:v>
                </c:pt>
                <c:pt idx="232">
                  <c:v>30784.3</c:v>
                </c:pt>
                <c:pt idx="233">
                  <c:v>30856.3</c:v>
                </c:pt>
                <c:pt idx="234">
                  <c:v>30831.9</c:v>
                </c:pt>
                <c:pt idx="235">
                  <c:v>30910.5</c:v>
                </c:pt>
                <c:pt idx="236">
                  <c:v>31402.800000000003</c:v>
                </c:pt>
                <c:pt idx="237">
                  <c:v>31786.400000000001</c:v>
                </c:pt>
                <c:pt idx="238">
                  <c:v>31519.599999999999</c:v>
                </c:pt>
                <c:pt idx="239">
                  <c:v>31498.799999999999</c:v>
                </c:pt>
                <c:pt idx="240">
                  <c:v>30906.400000000001</c:v>
                </c:pt>
                <c:pt idx="241">
                  <c:v>30962.6</c:v>
                </c:pt>
                <c:pt idx="242">
                  <c:v>30892.2</c:v>
                </c:pt>
                <c:pt idx="243">
                  <c:v>31369.4</c:v>
                </c:pt>
                <c:pt idx="244">
                  <c:v>31542.9</c:v>
                </c:pt>
                <c:pt idx="245">
                  <c:v>30939.100000000002</c:v>
                </c:pt>
                <c:pt idx="246">
                  <c:v>30776.1</c:v>
                </c:pt>
                <c:pt idx="247">
                  <c:v>30642.9</c:v>
                </c:pt>
                <c:pt idx="248">
                  <c:v>29723.600000000002</c:v>
                </c:pt>
                <c:pt idx="249">
                  <c:v>28271.3</c:v>
                </c:pt>
                <c:pt idx="250">
                  <c:v>27817</c:v>
                </c:pt>
                <c:pt idx="251">
                  <c:v>28072.6</c:v>
                </c:pt>
                <c:pt idx="252">
                  <c:v>27475.3</c:v>
                </c:pt>
                <c:pt idx="253">
                  <c:v>26809.8</c:v>
                </c:pt>
                <c:pt idx="254">
                  <c:v>27368.7</c:v>
                </c:pt>
                <c:pt idx="255">
                  <c:v>28185.5</c:v>
                </c:pt>
                <c:pt idx="256">
                  <c:v>28896.400000000001</c:v>
                </c:pt>
                <c:pt idx="257">
                  <c:v>28860.5</c:v>
                </c:pt>
                <c:pt idx="258">
                  <c:v>29501.1</c:v>
                </c:pt>
                <c:pt idx="259">
                  <c:v>29770.500000000004</c:v>
                </c:pt>
                <c:pt idx="260">
                  <c:v>30116.2</c:v>
                </c:pt>
                <c:pt idx="261">
                  <c:v>30002.2</c:v>
                </c:pt>
                <c:pt idx="262">
                  <c:v>30314.100000000002</c:v>
                </c:pt>
                <c:pt idx="263">
                  <c:v>30474.600000000002</c:v>
                </c:pt>
                <c:pt idx="264">
                  <c:v>30147.5</c:v>
                </c:pt>
                <c:pt idx="265">
                  <c:v>30246.5</c:v>
                </c:pt>
                <c:pt idx="266">
                  <c:v>30738.3</c:v>
                </c:pt>
                <c:pt idx="267">
                  <c:v>30757.8</c:v>
                </c:pt>
                <c:pt idx="268">
                  <c:v>30038.100000000002</c:v>
                </c:pt>
                <c:pt idx="269">
                  <c:v>29812.400000000001</c:v>
                </c:pt>
                <c:pt idx="270">
                  <c:v>30424.400000000001</c:v>
                </c:pt>
                <c:pt idx="271">
                  <c:v>30164.399999999998</c:v>
                </c:pt>
                <c:pt idx="272">
                  <c:v>30891.5</c:v>
                </c:pt>
                <c:pt idx="273">
                  <c:v>31174.7</c:v>
                </c:pt>
                <c:pt idx="274">
                  <c:v>31006.999999999996</c:v>
                </c:pt>
                <c:pt idx="275">
                  <c:v>31580</c:v>
                </c:pt>
                <c:pt idx="276">
                  <c:v>31707.399999999998</c:v>
                </c:pt>
                <c:pt idx="277">
                  <c:v>31944.3</c:v>
                </c:pt>
                <c:pt idx="278">
                  <c:v>31941.3</c:v>
                </c:pt>
                <c:pt idx="279">
                  <c:v>32273.599999999999</c:v>
                </c:pt>
                <c:pt idx="280">
                  <c:v>32108.1</c:v>
                </c:pt>
                <c:pt idx="281">
                  <c:v>31985.5</c:v>
                </c:pt>
                <c:pt idx="282">
                  <c:v>31857.3</c:v>
                </c:pt>
                <c:pt idx="283">
                  <c:v>31280.7</c:v>
                </c:pt>
                <c:pt idx="284">
                  <c:v>30545.399999999998</c:v>
                </c:pt>
                <c:pt idx="285">
                  <c:v>31365.699999999997</c:v>
                </c:pt>
                <c:pt idx="286">
                  <c:v>31134.9</c:v>
                </c:pt>
                <c:pt idx="287">
                  <c:v>31121.9</c:v>
                </c:pt>
                <c:pt idx="288">
                  <c:v>31576.5</c:v>
                </c:pt>
                <c:pt idx="289">
                  <c:v>31978.300000000003</c:v>
                </c:pt>
                <c:pt idx="290">
                  <c:v>32036.400000000001</c:v>
                </c:pt>
                <c:pt idx="291">
                  <c:v>31950.6</c:v>
                </c:pt>
                <c:pt idx="292">
                  <c:v>31243.200000000001</c:v>
                </c:pt>
                <c:pt idx="293">
                  <c:v>31633.399999999998</c:v>
                </c:pt>
                <c:pt idx="294">
                  <c:v>31745.199999999997</c:v>
                </c:pt>
                <c:pt idx="295">
                  <c:v>31923.200000000001</c:v>
                </c:pt>
                <c:pt idx="296">
                  <c:v>32179.4</c:v>
                </c:pt>
                <c:pt idx="297">
                  <c:v>32129.4</c:v>
                </c:pt>
                <c:pt idx="298">
                  <c:v>32237.9</c:v>
                </c:pt>
                <c:pt idx="299">
                  <c:v>32426.799999999999</c:v>
                </c:pt>
                <c:pt idx="300">
                  <c:v>32803</c:v>
                </c:pt>
                <c:pt idx="301">
                  <c:v>32806</c:v>
                </c:pt>
                <c:pt idx="302">
                  <c:v>32960.799999999996</c:v>
                </c:pt>
                <c:pt idx="303">
                  <c:v>33202.699999999997</c:v>
                </c:pt>
                <c:pt idx="304">
                  <c:v>33187.300000000003</c:v>
                </c:pt>
                <c:pt idx="305">
                  <c:v>32948.6</c:v>
                </c:pt>
                <c:pt idx="306">
                  <c:v>33345.699999999997</c:v>
                </c:pt>
                <c:pt idx="307">
                  <c:v>33175.800000000003</c:v>
                </c:pt>
                <c:pt idx="308">
                  <c:v>33607.4</c:v>
                </c:pt>
                <c:pt idx="309">
                  <c:v>33947.699999999997</c:v>
                </c:pt>
                <c:pt idx="310">
                  <c:v>34072</c:v>
                </c:pt>
                <c:pt idx="311">
                  <c:v>34222.5</c:v>
                </c:pt>
                <c:pt idx="312">
                  <c:v>33882.699999999997</c:v>
                </c:pt>
                <c:pt idx="313">
                  <c:v>34297.300000000003</c:v>
                </c:pt>
                <c:pt idx="314">
                  <c:v>34340.6</c:v>
                </c:pt>
                <c:pt idx="315">
                  <c:v>34427.300000000003</c:v>
                </c:pt>
                <c:pt idx="316">
                  <c:v>34618</c:v>
                </c:pt>
                <c:pt idx="317">
                  <c:v>34785.300000000003</c:v>
                </c:pt>
                <c:pt idx="318">
                  <c:v>34682.5</c:v>
                </c:pt>
                <c:pt idx="319">
                  <c:v>34877.599999999999</c:v>
                </c:pt>
                <c:pt idx="320">
                  <c:v>34598.400000000001</c:v>
                </c:pt>
                <c:pt idx="321">
                  <c:v>34661.599999999999</c:v>
                </c:pt>
                <c:pt idx="322">
                  <c:v>34810.199999999997</c:v>
                </c:pt>
                <c:pt idx="323">
                  <c:v>34646</c:v>
                </c:pt>
              </c:numCache>
            </c:numRef>
          </c:val>
          <c:smooth val="0"/>
        </c:ser>
        <c:ser>
          <c:idx val="4"/>
          <c:order val="4"/>
          <c:tx>
            <c:strRef>
              <c:f>Sheet1!$F$1</c:f>
              <c:strCache>
                <c:ptCount val="1"/>
                <c:pt idx="0">
                  <c:v>One-Month US Treasury Bills</c:v>
                </c:pt>
              </c:strCache>
            </c:strRef>
          </c:tx>
          <c:spPr>
            <a:ln>
              <a:solidFill>
                <a:schemeClr val="accent6"/>
              </a:solidFill>
            </a:ln>
          </c:spPr>
          <c:marker>
            <c:symbol val="none"/>
          </c:marker>
          <c:cat>
            <c:numRef>
              <c:f>Sheet1!$A$2:$A$325</c:f>
              <c:numCache>
                <c:formatCode>mm/yyyy</c:formatCode>
                <c:ptCount val="324"/>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numCache>
            </c:numRef>
          </c:cat>
          <c:val>
            <c:numRef>
              <c:f>Sheet1!$F$2:$F$325</c:f>
              <c:numCache>
                <c:formatCode>General</c:formatCode>
                <c:ptCount val="324"/>
                <c:pt idx="0">
                  <c:v>10029.4</c:v>
                </c:pt>
                <c:pt idx="1">
                  <c:v>10075.099999999999</c:v>
                </c:pt>
                <c:pt idx="2">
                  <c:v>10119.499999999998</c:v>
                </c:pt>
                <c:pt idx="3">
                  <c:v>10166.200000000001</c:v>
                </c:pt>
                <c:pt idx="4">
                  <c:v>10217.6</c:v>
                </c:pt>
                <c:pt idx="5">
                  <c:v>10267.200000000001</c:v>
                </c:pt>
                <c:pt idx="6">
                  <c:v>10319.299999999999</c:v>
                </c:pt>
                <c:pt idx="7">
                  <c:v>10380.5</c:v>
                </c:pt>
                <c:pt idx="8">
                  <c:v>10444.599999999999</c:v>
                </c:pt>
                <c:pt idx="9">
                  <c:v>10508.3</c:v>
                </c:pt>
                <c:pt idx="10">
                  <c:v>10567.800000000001</c:v>
                </c:pt>
                <c:pt idx="11">
                  <c:v>10634.8</c:v>
                </c:pt>
                <c:pt idx="12">
                  <c:v>10693.4</c:v>
                </c:pt>
                <c:pt idx="13">
                  <c:v>10759</c:v>
                </c:pt>
                <c:pt idx="14">
                  <c:v>10831.1</c:v>
                </c:pt>
                <c:pt idx="15">
                  <c:v>10904.199999999999</c:v>
                </c:pt>
                <c:pt idx="16">
                  <c:v>10990.1</c:v>
                </c:pt>
                <c:pt idx="17">
                  <c:v>11068</c:v>
                </c:pt>
                <c:pt idx="18">
                  <c:v>11145</c:v>
                </c:pt>
                <c:pt idx="19">
                  <c:v>11227.400000000001</c:v>
                </c:pt>
                <c:pt idx="20">
                  <c:v>11300.9</c:v>
                </c:pt>
                <c:pt idx="21">
                  <c:v>11377.3</c:v>
                </c:pt>
                <c:pt idx="22">
                  <c:v>11455.4</c:v>
                </c:pt>
                <c:pt idx="23">
                  <c:v>11525</c:v>
                </c:pt>
                <c:pt idx="24">
                  <c:v>11590.3</c:v>
                </c:pt>
                <c:pt idx="25">
                  <c:v>11656.1</c:v>
                </c:pt>
                <c:pt idx="26">
                  <c:v>11731.199999999999</c:v>
                </c:pt>
                <c:pt idx="27">
                  <c:v>11811.8</c:v>
                </c:pt>
                <c:pt idx="28">
                  <c:v>11891.8</c:v>
                </c:pt>
                <c:pt idx="29">
                  <c:v>11966.1</c:v>
                </c:pt>
                <c:pt idx="30">
                  <c:v>12047.2</c:v>
                </c:pt>
                <c:pt idx="31">
                  <c:v>12126.300000000001</c:v>
                </c:pt>
                <c:pt idx="32">
                  <c:v>12198.9</c:v>
                </c:pt>
                <c:pt idx="33">
                  <c:v>12282.1</c:v>
                </c:pt>
                <c:pt idx="34">
                  <c:v>12351.5</c:v>
                </c:pt>
                <c:pt idx="35">
                  <c:v>12425.5</c:v>
                </c:pt>
                <c:pt idx="36">
                  <c:v>12489.8</c:v>
                </c:pt>
                <c:pt idx="37">
                  <c:v>12549.300000000001</c:v>
                </c:pt>
                <c:pt idx="38">
                  <c:v>12604.4</c:v>
                </c:pt>
                <c:pt idx="39">
                  <c:v>12671.699999999999</c:v>
                </c:pt>
                <c:pt idx="40">
                  <c:v>12731.5</c:v>
                </c:pt>
                <c:pt idx="41">
                  <c:v>12784.599999999999</c:v>
                </c:pt>
                <c:pt idx="42">
                  <c:v>12847</c:v>
                </c:pt>
                <c:pt idx="43">
                  <c:v>12906.3</c:v>
                </c:pt>
                <c:pt idx="44">
                  <c:v>12965.1</c:v>
                </c:pt>
                <c:pt idx="45">
                  <c:v>13020.099999999999</c:v>
                </c:pt>
                <c:pt idx="46">
                  <c:v>13071.1</c:v>
                </c:pt>
                <c:pt idx="47">
                  <c:v>13120.7</c:v>
                </c:pt>
                <c:pt idx="48">
                  <c:v>13165.199999999999</c:v>
                </c:pt>
                <c:pt idx="49">
                  <c:v>13202.400000000001</c:v>
                </c:pt>
                <c:pt idx="50">
                  <c:v>13247</c:v>
                </c:pt>
                <c:pt idx="51">
                  <c:v>13290</c:v>
                </c:pt>
                <c:pt idx="52">
                  <c:v>13326.7</c:v>
                </c:pt>
                <c:pt idx="53">
                  <c:v>13369.3</c:v>
                </c:pt>
                <c:pt idx="54">
                  <c:v>13410.5</c:v>
                </c:pt>
                <c:pt idx="55">
                  <c:v>13445.400000000001</c:v>
                </c:pt>
                <c:pt idx="56">
                  <c:v>13480</c:v>
                </c:pt>
                <c:pt idx="57">
                  <c:v>13510.800000000001</c:v>
                </c:pt>
                <c:pt idx="58">
                  <c:v>13542.5</c:v>
                </c:pt>
                <c:pt idx="59">
                  <c:v>13580.7</c:v>
                </c:pt>
                <c:pt idx="60">
                  <c:v>13612.5</c:v>
                </c:pt>
                <c:pt idx="61">
                  <c:v>13642.5</c:v>
                </c:pt>
                <c:pt idx="62">
                  <c:v>13677.1</c:v>
                </c:pt>
                <c:pt idx="63">
                  <c:v>13709.6</c:v>
                </c:pt>
                <c:pt idx="64">
                  <c:v>13739.300000000001</c:v>
                </c:pt>
                <c:pt idx="65">
                  <c:v>13774.2</c:v>
                </c:pt>
                <c:pt idx="66">
                  <c:v>13807.3</c:v>
                </c:pt>
                <c:pt idx="67">
                  <c:v>13841.8</c:v>
                </c:pt>
                <c:pt idx="68">
                  <c:v>13877.3</c:v>
                </c:pt>
                <c:pt idx="69">
                  <c:v>13908</c:v>
                </c:pt>
                <c:pt idx="70">
                  <c:v>13942.6</c:v>
                </c:pt>
                <c:pt idx="71">
                  <c:v>13974.2</c:v>
                </c:pt>
                <c:pt idx="72">
                  <c:v>14009.199999999999</c:v>
                </c:pt>
                <c:pt idx="73">
                  <c:v>14038.8</c:v>
                </c:pt>
                <c:pt idx="74">
                  <c:v>14076.699999999999</c:v>
                </c:pt>
                <c:pt idx="75">
                  <c:v>14114.800000000001</c:v>
                </c:pt>
                <c:pt idx="76">
                  <c:v>14159.3</c:v>
                </c:pt>
                <c:pt idx="77">
                  <c:v>14203.5</c:v>
                </c:pt>
                <c:pt idx="78">
                  <c:v>14242.5</c:v>
                </c:pt>
                <c:pt idx="79">
                  <c:v>14295</c:v>
                </c:pt>
                <c:pt idx="80">
                  <c:v>14347.4</c:v>
                </c:pt>
                <c:pt idx="81">
                  <c:v>14402.5</c:v>
                </c:pt>
                <c:pt idx="82">
                  <c:v>14455.6</c:v>
                </c:pt>
                <c:pt idx="83">
                  <c:v>14519.599999999999</c:v>
                </c:pt>
                <c:pt idx="84">
                  <c:v>14580</c:v>
                </c:pt>
                <c:pt idx="85">
                  <c:v>14638.1</c:v>
                </c:pt>
                <c:pt idx="86">
                  <c:v>14705.699999999999</c:v>
                </c:pt>
                <c:pt idx="87">
                  <c:v>14771.099999999999</c:v>
                </c:pt>
                <c:pt idx="88">
                  <c:v>14850.2</c:v>
                </c:pt>
                <c:pt idx="89">
                  <c:v>14920.199999999999</c:v>
                </c:pt>
                <c:pt idx="90">
                  <c:v>14987.699999999999</c:v>
                </c:pt>
                <c:pt idx="91">
                  <c:v>15057.6</c:v>
                </c:pt>
                <c:pt idx="92">
                  <c:v>15122.500000000002</c:v>
                </c:pt>
                <c:pt idx="93">
                  <c:v>15193.8</c:v>
                </c:pt>
                <c:pt idx="94">
                  <c:v>15257.6</c:v>
                </c:pt>
                <c:pt idx="95">
                  <c:v>15332.1</c:v>
                </c:pt>
                <c:pt idx="96">
                  <c:v>15397.7</c:v>
                </c:pt>
                <c:pt idx="97">
                  <c:v>15457.9</c:v>
                </c:pt>
                <c:pt idx="98">
                  <c:v>15518.8</c:v>
                </c:pt>
                <c:pt idx="99">
                  <c:v>15589.900000000001</c:v>
                </c:pt>
                <c:pt idx="100">
                  <c:v>15655.8</c:v>
                </c:pt>
                <c:pt idx="101">
                  <c:v>15718.5</c:v>
                </c:pt>
                <c:pt idx="102">
                  <c:v>15789.1</c:v>
                </c:pt>
                <c:pt idx="103">
                  <c:v>15854.2</c:v>
                </c:pt>
                <c:pt idx="104">
                  <c:v>15923.6</c:v>
                </c:pt>
                <c:pt idx="105">
                  <c:v>15991.2</c:v>
                </c:pt>
                <c:pt idx="106">
                  <c:v>16056.2</c:v>
                </c:pt>
                <c:pt idx="107">
                  <c:v>16130.4</c:v>
                </c:pt>
                <c:pt idx="108">
                  <c:v>16203.099999999999</c:v>
                </c:pt>
                <c:pt idx="109">
                  <c:v>16265.6</c:v>
                </c:pt>
                <c:pt idx="110">
                  <c:v>16335.4</c:v>
                </c:pt>
                <c:pt idx="111">
                  <c:v>16405.8</c:v>
                </c:pt>
                <c:pt idx="112">
                  <c:v>16486.7</c:v>
                </c:pt>
                <c:pt idx="113">
                  <c:v>16547.599999999999</c:v>
                </c:pt>
                <c:pt idx="114">
                  <c:v>16618.599999999999</c:v>
                </c:pt>
                <c:pt idx="115">
                  <c:v>16686.900000000001</c:v>
                </c:pt>
                <c:pt idx="116">
                  <c:v>16761</c:v>
                </c:pt>
                <c:pt idx="117">
                  <c:v>16831.7</c:v>
                </c:pt>
                <c:pt idx="118">
                  <c:v>16897.599999999999</c:v>
                </c:pt>
                <c:pt idx="119">
                  <c:v>16978.2</c:v>
                </c:pt>
                <c:pt idx="120">
                  <c:v>17051</c:v>
                </c:pt>
                <c:pt idx="121">
                  <c:v>17117.599999999999</c:v>
                </c:pt>
                <c:pt idx="122">
                  <c:v>17185.099999999999</c:v>
                </c:pt>
                <c:pt idx="123">
                  <c:v>17259.100000000002</c:v>
                </c:pt>
                <c:pt idx="124">
                  <c:v>17328.7</c:v>
                </c:pt>
                <c:pt idx="125">
                  <c:v>17399.599999999999</c:v>
                </c:pt>
                <c:pt idx="126">
                  <c:v>17469.2</c:v>
                </c:pt>
                <c:pt idx="127">
                  <c:v>17544.5</c:v>
                </c:pt>
                <c:pt idx="128">
                  <c:v>17624.8</c:v>
                </c:pt>
                <c:pt idx="129">
                  <c:v>17681.899999999998</c:v>
                </c:pt>
                <c:pt idx="130">
                  <c:v>17736.099999999999</c:v>
                </c:pt>
                <c:pt idx="131">
                  <c:v>17802.599999999999</c:v>
                </c:pt>
                <c:pt idx="132">
                  <c:v>17865.599999999999</c:v>
                </c:pt>
                <c:pt idx="133">
                  <c:v>17929</c:v>
                </c:pt>
                <c:pt idx="134">
                  <c:v>18005.400000000001</c:v>
                </c:pt>
                <c:pt idx="135">
                  <c:v>18072.2</c:v>
                </c:pt>
                <c:pt idx="136">
                  <c:v>18133.7</c:v>
                </c:pt>
                <c:pt idx="137">
                  <c:v>18205.400000000001</c:v>
                </c:pt>
                <c:pt idx="138">
                  <c:v>18274.7</c:v>
                </c:pt>
                <c:pt idx="139">
                  <c:v>18345.7</c:v>
                </c:pt>
                <c:pt idx="140">
                  <c:v>18416.7</c:v>
                </c:pt>
                <c:pt idx="141">
                  <c:v>18488.3</c:v>
                </c:pt>
                <c:pt idx="142">
                  <c:v>18555.2</c:v>
                </c:pt>
                <c:pt idx="143">
                  <c:v>18636.5</c:v>
                </c:pt>
                <c:pt idx="144">
                  <c:v>18713.400000000001</c:v>
                </c:pt>
                <c:pt idx="145">
                  <c:v>18794.099999999999</c:v>
                </c:pt>
                <c:pt idx="146">
                  <c:v>18882.099999999999</c:v>
                </c:pt>
                <c:pt idx="147">
                  <c:v>18968.8</c:v>
                </c:pt>
                <c:pt idx="148">
                  <c:v>19064.399999999998</c:v>
                </c:pt>
                <c:pt idx="149">
                  <c:v>19140.400000000001</c:v>
                </c:pt>
                <c:pt idx="150">
                  <c:v>19232.3</c:v>
                </c:pt>
                <c:pt idx="151">
                  <c:v>19329.3</c:v>
                </c:pt>
                <c:pt idx="152">
                  <c:v>19427.600000000002</c:v>
                </c:pt>
                <c:pt idx="153">
                  <c:v>19536.599999999999</c:v>
                </c:pt>
                <c:pt idx="154">
                  <c:v>19635.7</c:v>
                </c:pt>
                <c:pt idx="155">
                  <c:v>19734.8</c:v>
                </c:pt>
                <c:pt idx="156">
                  <c:v>19841</c:v>
                </c:pt>
                <c:pt idx="157">
                  <c:v>19915.5</c:v>
                </c:pt>
                <c:pt idx="158">
                  <c:v>19998.400000000001</c:v>
                </c:pt>
                <c:pt idx="159">
                  <c:v>20077</c:v>
                </c:pt>
                <c:pt idx="160">
                  <c:v>20141.900000000001</c:v>
                </c:pt>
                <c:pt idx="161">
                  <c:v>20198.5</c:v>
                </c:pt>
                <c:pt idx="162">
                  <c:v>20259.5</c:v>
                </c:pt>
                <c:pt idx="163">
                  <c:v>20322.100000000002</c:v>
                </c:pt>
                <c:pt idx="164">
                  <c:v>20378.5</c:v>
                </c:pt>
                <c:pt idx="165">
                  <c:v>20424.2</c:v>
                </c:pt>
                <c:pt idx="166">
                  <c:v>20459.800000000003</c:v>
                </c:pt>
                <c:pt idx="167">
                  <c:v>20489.8</c:v>
                </c:pt>
                <c:pt idx="168">
                  <c:v>20518.5</c:v>
                </c:pt>
                <c:pt idx="169">
                  <c:v>20545</c:v>
                </c:pt>
                <c:pt idx="170">
                  <c:v>20572.499999999996</c:v>
                </c:pt>
                <c:pt idx="171">
                  <c:v>20604.100000000002</c:v>
                </c:pt>
                <c:pt idx="172">
                  <c:v>20633.900000000001</c:v>
                </c:pt>
                <c:pt idx="173">
                  <c:v>20660.599999999999</c:v>
                </c:pt>
                <c:pt idx="174">
                  <c:v>20692.599999999999</c:v>
                </c:pt>
                <c:pt idx="175">
                  <c:v>20721.3</c:v>
                </c:pt>
                <c:pt idx="176">
                  <c:v>20751.099999999999</c:v>
                </c:pt>
                <c:pt idx="177">
                  <c:v>20779.3</c:v>
                </c:pt>
                <c:pt idx="178">
                  <c:v>20803.699999999997</c:v>
                </c:pt>
                <c:pt idx="179">
                  <c:v>20827.2</c:v>
                </c:pt>
                <c:pt idx="180">
                  <c:v>20847.400000000001</c:v>
                </c:pt>
                <c:pt idx="181">
                  <c:v>20865.5</c:v>
                </c:pt>
                <c:pt idx="182">
                  <c:v>20886.599999999999</c:v>
                </c:pt>
                <c:pt idx="183">
                  <c:v>20907</c:v>
                </c:pt>
                <c:pt idx="184">
                  <c:v>20925.699999999997</c:v>
                </c:pt>
                <c:pt idx="185">
                  <c:v>20946.2</c:v>
                </c:pt>
                <c:pt idx="186">
                  <c:v>20960.399999999998</c:v>
                </c:pt>
                <c:pt idx="187">
                  <c:v>20975</c:v>
                </c:pt>
                <c:pt idx="188">
                  <c:v>20992.799999999999</c:v>
                </c:pt>
                <c:pt idx="189">
                  <c:v>21007.600000000002</c:v>
                </c:pt>
                <c:pt idx="190">
                  <c:v>21022.699999999997</c:v>
                </c:pt>
                <c:pt idx="191">
                  <c:v>21039.9</c:v>
                </c:pt>
                <c:pt idx="192">
                  <c:v>21054.5</c:v>
                </c:pt>
                <c:pt idx="193">
                  <c:v>21067.599999999999</c:v>
                </c:pt>
                <c:pt idx="194">
                  <c:v>21085.9</c:v>
                </c:pt>
                <c:pt idx="195">
                  <c:v>21102.699999999997</c:v>
                </c:pt>
                <c:pt idx="196">
                  <c:v>21115.599999999999</c:v>
                </c:pt>
                <c:pt idx="197">
                  <c:v>21133.199999999997</c:v>
                </c:pt>
                <c:pt idx="198">
                  <c:v>21153.7</c:v>
                </c:pt>
                <c:pt idx="199">
                  <c:v>21177</c:v>
                </c:pt>
                <c:pt idx="200">
                  <c:v>21201.3</c:v>
                </c:pt>
                <c:pt idx="201">
                  <c:v>21225.100000000002</c:v>
                </c:pt>
                <c:pt idx="202">
                  <c:v>21257.899999999998</c:v>
                </c:pt>
                <c:pt idx="203">
                  <c:v>21292.9</c:v>
                </c:pt>
                <c:pt idx="204">
                  <c:v>21327.8</c:v>
                </c:pt>
                <c:pt idx="205">
                  <c:v>21362.899999999998</c:v>
                </c:pt>
                <c:pt idx="206">
                  <c:v>21408.2</c:v>
                </c:pt>
                <c:pt idx="207">
                  <c:v>21452.2</c:v>
                </c:pt>
                <c:pt idx="208">
                  <c:v>21503.5</c:v>
                </c:pt>
                <c:pt idx="209">
                  <c:v>21552.2</c:v>
                </c:pt>
                <c:pt idx="210">
                  <c:v>21603.4</c:v>
                </c:pt>
                <c:pt idx="211">
                  <c:v>21668.6</c:v>
                </c:pt>
                <c:pt idx="212">
                  <c:v>21730.5</c:v>
                </c:pt>
                <c:pt idx="213">
                  <c:v>21789.800000000003</c:v>
                </c:pt>
                <c:pt idx="214">
                  <c:v>21858.300000000003</c:v>
                </c:pt>
                <c:pt idx="215">
                  <c:v>21927.4</c:v>
                </c:pt>
                <c:pt idx="216">
                  <c:v>22004.100000000002</c:v>
                </c:pt>
                <c:pt idx="217">
                  <c:v>22078.000000000004</c:v>
                </c:pt>
                <c:pt idx="218">
                  <c:v>22159</c:v>
                </c:pt>
                <c:pt idx="219">
                  <c:v>22238.000000000004</c:v>
                </c:pt>
                <c:pt idx="220">
                  <c:v>22333.9</c:v>
                </c:pt>
                <c:pt idx="221">
                  <c:v>22422.399999999998</c:v>
                </c:pt>
                <c:pt idx="222">
                  <c:v>22511.600000000002</c:v>
                </c:pt>
                <c:pt idx="223">
                  <c:v>22606.7</c:v>
                </c:pt>
                <c:pt idx="224">
                  <c:v>22698.9</c:v>
                </c:pt>
                <c:pt idx="225">
                  <c:v>22791</c:v>
                </c:pt>
                <c:pt idx="226">
                  <c:v>22887.5</c:v>
                </c:pt>
                <c:pt idx="227">
                  <c:v>22979.8</c:v>
                </c:pt>
                <c:pt idx="228">
                  <c:v>23081.9</c:v>
                </c:pt>
                <c:pt idx="229">
                  <c:v>23170.5</c:v>
                </c:pt>
                <c:pt idx="230">
                  <c:v>23269.000000000004</c:v>
                </c:pt>
                <c:pt idx="231">
                  <c:v>23370.5</c:v>
                </c:pt>
                <c:pt idx="232">
                  <c:v>23465.4</c:v>
                </c:pt>
                <c:pt idx="233">
                  <c:v>23558.799999999999</c:v>
                </c:pt>
                <c:pt idx="234">
                  <c:v>23652.000000000004</c:v>
                </c:pt>
                <c:pt idx="235">
                  <c:v>23750.9</c:v>
                </c:pt>
                <c:pt idx="236">
                  <c:v>23827.699999999997</c:v>
                </c:pt>
                <c:pt idx="237">
                  <c:v>23904.3</c:v>
                </c:pt>
                <c:pt idx="238">
                  <c:v>23985.9</c:v>
                </c:pt>
                <c:pt idx="239">
                  <c:v>24051.200000000001</c:v>
                </c:pt>
                <c:pt idx="240">
                  <c:v>24102.800000000003</c:v>
                </c:pt>
                <c:pt idx="241">
                  <c:v>24134.799999999999</c:v>
                </c:pt>
                <c:pt idx="242">
                  <c:v>24176.1</c:v>
                </c:pt>
                <c:pt idx="243">
                  <c:v>24218.600000000002</c:v>
                </c:pt>
                <c:pt idx="244">
                  <c:v>24261.8</c:v>
                </c:pt>
                <c:pt idx="245">
                  <c:v>24304</c:v>
                </c:pt>
                <c:pt idx="246">
                  <c:v>24341.1</c:v>
                </c:pt>
                <c:pt idx="247">
                  <c:v>24371.9</c:v>
                </c:pt>
                <c:pt idx="248">
                  <c:v>24409.100000000002</c:v>
                </c:pt>
                <c:pt idx="249">
                  <c:v>24429.1</c:v>
                </c:pt>
                <c:pt idx="250">
                  <c:v>24435.5</c:v>
                </c:pt>
                <c:pt idx="251">
                  <c:v>24435.8</c:v>
                </c:pt>
                <c:pt idx="252">
                  <c:v>24435.899999999998</c:v>
                </c:pt>
                <c:pt idx="253">
                  <c:v>24439.199999999997</c:v>
                </c:pt>
                <c:pt idx="254">
                  <c:v>24443.100000000002</c:v>
                </c:pt>
                <c:pt idx="255">
                  <c:v>24446.400000000001</c:v>
                </c:pt>
                <c:pt idx="256">
                  <c:v>24446.9</c:v>
                </c:pt>
                <c:pt idx="257">
                  <c:v>24448.799999999999</c:v>
                </c:pt>
                <c:pt idx="258">
                  <c:v>24452.2</c:v>
                </c:pt>
                <c:pt idx="259">
                  <c:v>24454.899999999998</c:v>
                </c:pt>
                <c:pt idx="260">
                  <c:v>24457</c:v>
                </c:pt>
                <c:pt idx="261">
                  <c:v>24457.9</c:v>
                </c:pt>
                <c:pt idx="262">
                  <c:v>24458.000000000004</c:v>
                </c:pt>
                <c:pt idx="263">
                  <c:v>24459.399999999998</c:v>
                </c:pt>
                <c:pt idx="264">
                  <c:v>24460.199999999997</c:v>
                </c:pt>
                <c:pt idx="265">
                  <c:v>24460.400000000001</c:v>
                </c:pt>
                <c:pt idx="266">
                  <c:v>24462.100000000002</c:v>
                </c:pt>
                <c:pt idx="267">
                  <c:v>24464.899999999998</c:v>
                </c:pt>
                <c:pt idx="268">
                  <c:v>24467.500000000004</c:v>
                </c:pt>
                <c:pt idx="269">
                  <c:v>24470.800000000003</c:v>
                </c:pt>
                <c:pt idx="270">
                  <c:v>24474.300000000003</c:v>
                </c:pt>
                <c:pt idx="271">
                  <c:v>24477.4</c:v>
                </c:pt>
                <c:pt idx="272">
                  <c:v>24480.5</c:v>
                </c:pt>
                <c:pt idx="273">
                  <c:v>24483.199999999997</c:v>
                </c:pt>
                <c:pt idx="274">
                  <c:v>24485.800000000003</c:v>
                </c:pt>
                <c:pt idx="275">
                  <c:v>24489.100000000002</c:v>
                </c:pt>
                <c:pt idx="276">
                  <c:v>24490.799999999999</c:v>
                </c:pt>
                <c:pt idx="277">
                  <c:v>24493.7</c:v>
                </c:pt>
                <c:pt idx="278">
                  <c:v>24495.5</c:v>
                </c:pt>
                <c:pt idx="279">
                  <c:v>24496.5</c:v>
                </c:pt>
                <c:pt idx="280">
                  <c:v>24496.799999999999</c:v>
                </c:pt>
                <c:pt idx="281">
                  <c:v>24497.599999999999</c:v>
                </c:pt>
                <c:pt idx="282">
                  <c:v>24497.100000000002</c:v>
                </c:pt>
                <c:pt idx="283">
                  <c:v>24499</c:v>
                </c:pt>
                <c:pt idx="284">
                  <c:v>24499.1</c:v>
                </c:pt>
                <c:pt idx="285">
                  <c:v>24499.300000000003</c:v>
                </c:pt>
                <c:pt idx="286">
                  <c:v>24499.300000000003</c:v>
                </c:pt>
                <c:pt idx="287">
                  <c:v>24499.300000000003</c:v>
                </c:pt>
                <c:pt idx="288">
                  <c:v>24499.399999999998</c:v>
                </c:pt>
                <c:pt idx="289">
                  <c:v>24500</c:v>
                </c:pt>
                <c:pt idx="290">
                  <c:v>24501.200000000001</c:v>
                </c:pt>
                <c:pt idx="291">
                  <c:v>24501.8</c:v>
                </c:pt>
                <c:pt idx="292">
                  <c:v>24503.4</c:v>
                </c:pt>
                <c:pt idx="293">
                  <c:v>24504</c:v>
                </c:pt>
                <c:pt idx="294">
                  <c:v>24505</c:v>
                </c:pt>
                <c:pt idx="295">
                  <c:v>24506.399999999998</c:v>
                </c:pt>
                <c:pt idx="296">
                  <c:v>24508</c:v>
                </c:pt>
                <c:pt idx="297">
                  <c:v>24509.599999999999</c:v>
                </c:pt>
                <c:pt idx="298">
                  <c:v>24511.5</c:v>
                </c:pt>
                <c:pt idx="299">
                  <c:v>24513.899999999998</c:v>
                </c:pt>
                <c:pt idx="300">
                  <c:v>24514.399999999998</c:v>
                </c:pt>
                <c:pt idx="301">
                  <c:v>24514.9</c:v>
                </c:pt>
                <c:pt idx="302">
                  <c:v>24515.899999999998</c:v>
                </c:pt>
                <c:pt idx="303">
                  <c:v>24516.799999999999</c:v>
                </c:pt>
                <c:pt idx="304">
                  <c:v>24517.200000000001</c:v>
                </c:pt>
                <c:pt idx="305">
                  <c:v>24517.600000000002</c:v>
                </c:pt>
                <c:pt idx="306">
                  <c:v>24517.699999999997</c:v>
                </c:pt>
                <c:pt idx="307">
                  <c:v>24518</c:v>
                </c:pt>
                <c:pt idx="308">
                  <c:v>24518</c:v>
                </c:pt>
                <c:pt idx="309">
                  <c:v>24518.7</c:v>
                </c:pt>
                <c:pt idx="310">
                  <c:v>24519.199999999997</c:v>
                </c:pt>
                <c:pt idx="311">
                  <c:v>24519.8</c:v>
                </c:pt>
                <c:pt idx="312">
                  <c:v>24520.300000000003</c:v>
                </c:pt>
                <c:pt idx="313">
                  <c:v>24521.4</c:v>
                </c:pt>
                <c:pt idx="314">
                  <c:v>24522</c:v>
                </c:pt>
                <c:pt idx="315">
                  <c:v>24522.400000000001</c:v>
                </c:pt>
                <c:pt idx="316">
                  <c:v>24522.6</c:v>
                </c:pt>
                <c:pt idx="317">
                  <c:v>24523.199999999997</c:v>
                </c:pt>
                <c:pt idx="318">
                  <c:v>24523.3</c:v>
                </c:pt>
                <c:pt idx="319">
                  <c:v>24523.3</c:v>
                </c:pt>
                <c:pt idx="320">
                  <c:v>24523.4</c:v>
                </c:pt>
                <c:pt idx="321">
                  <c:v>24523.7</c:v>
                </c:pt>
                <c:pt idx="322">
                  <c:v>24523.7</c:v>
                </c:pt>
                <c:pt idx="323">
                  <c:v>24523.8</c:v>
                </c:pt>
              </c:numCache>
            </c:numRef>
          </c:val>
          <c:smooth val="0"/>
        </c:ser>
        <c:dLbls>
          <c:showLegendKey val="0"/>
          <c:showVal val="0"/>
          <c:showCatName val="0"/>
          <c:showSerName val="0"/>
          <c:showPercent val="0"/>
          <c:showBubbleSize val="0"/>
        </c:dLbls>
        <c:marker val="1"/>
        <c:smooth val="0"/>
        <c:axId val="77472512"/>
        <c:axId val="77474048"/>
      </c:lineChart>
      <c:dateAx>
        <c:axId val="77472512"/>
        <c:scaling>
          <c:orientation val="minMax"/>
          <c:max val="41974"/>
          <c:min val="32478"/>
        </c:scaling>
        <c:delete val="0"/>
        <c:axPos val="b"/>
        <c:numFmt formatCode="mm/yyyy" sourceLinked="0"/>
        <c:majorTickMark val="none"/>
        <c:minorTickMark val="none"/>
        <c:tickLblPos val="nextTo"/>
        <c:spPr>
          <a:ln w="6350">
            <a:solidFill>
              <a:schemeClr val="bg1">
                <a:lumMod val="65000"/>
              </a:schemeClr>
            </a:solidFill>
          </a:ln>
        </c:spPr>
        <c:txPr>
          <a:bodyPr rot="0" vert="horz"/>
          <a:lstStyle/>
          <a:p>
            <a:pPr>
              <a:defRPr sz="800">
                <a:solidFill>
                  <a:schemeClr val="tx1"/>
                </a:solidFill>
                <a:latin typeface="Arial" pitchFamily="34" charset="0"/>
                <a:cs typeface="Arial" pitchFamily="34" charset="0"/>
              </a:defRPr>
            </a:pPr>
            <a:endParaRPr lang="en-US"/>
          </a:p>
        </c:txPr>
        <c:crossAx val="77474048"/>
        <c:crosses val="autoZero"/>
        <c:auto val="1"/>
        <c:lblOffset val="100"/>
        <c:baseTimeUnit val="months"/>
        <c:majorUnit val="5"/>
        <c:majorTimeUnit val="years"/>
      </c:dateAx>
      <c:valAx>
        <c:axId val="77474048"/>
        <c:scaling>
          <c:orientation val="minMax"/>
          <c:max val="80000"/>
          <c:min val="10000"/>
        </c:scaling>
        <c:delete val="0"/>
        <c:axPos val="l"/>
        <c:majorGridlines>
          <c:spPr>
            <a:ln w="6350">
              <a:noFill/>
              <a:prstDash val="solid"/>
            </a:ln>
          </c:spPr>
        </c:majorGridlines>
        <c:numFmt formatCode="&quot;$&quot;#,##0" sourceLinked="0"/>
        <c:majorTickMark val="none"/>
        <c:minorTickMark val="none"/>
        <c:tickLblPos val="nextTo"/>
        <c:spPr>
          <a:ln w="6350">
            <a:solidFill>
              <a:schemeClr val="bg1">
                <a:lumMod val="65000"/>
              </a:schemeClr>
            </a:solidFill>
          </a:ln>
        </c:spPr>
        <c:txPr>
          <a:bodyPr/>
          <a:lstStyle/>
          <a:p>
            <a:pPr>
              <a:defRPr>
                <a:solidFill>
                  <a:schemeClr val="tx1"/>
                </a:solidFill>
              </a:defRPr>
            </a:pPr>
            <a:endParaRPr lang="en-US"/>
          </a:p>
        </c:txPr>
        <c:crossAx val="77472512"/>
        <c:crosses val="autoZero"/>
        <c:crossBetween val="between"/>
      </c:valAx>
    </c:plotArea>
    <c:plotVisOnly val="1"/>
    <c:dispBlanksAs val="gap"/>
    <c:showDLblsOverMax val="0"/>
  </c:chart>
  <c:txPr>
    <a:bodyPr/>
    <a:lstStyle/>
    <a:p>
      <a:pPr>
        <a:defRPr sz="800">
          <a:solidFill>
            <a:schemeClr val="bg1">
              <a:lumMod val="65000"/>
            </a:schemeClr>
          </a:solidFill>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1100" b="0" dirty="0" smtClean="0">
                <a:solidFill>
                  <a:srgbClr val="35627D"/>
                </a:solidFill>
                <a:effectLst/>
              </a:rPr>
              <a:t>Ranked Returns</a:t>
            </a:r>
            <a:r>
              <a:rPr lang="en-US" sz="1100" b="0" baseline="0" dirty="0" smtClean="0">
                <a:solidFill>
                  <a:srgbClr val="35627D"/>
                </a:solidFill>
                <a:effectLst/>
              </a:rPr>
              <a:t> </a:t>
            </a:r>
            <a:r>
              <a:rPr lang="en-US" sz="1100" b="0" dirty="0" smtClean="0">
                <a:solidFill>
                  <a:srgbClr val="35627D"/>
                </a:solidFill>
                <a:effectLst/>
              </a:rPr>
              <a:t>(%)</a:t>
            </a:r>
            <a:endParaRPr lang="en-US" sz="1100" b="0" dirty="0">
              <a:solidFill>
                <a:srgbClr val="35627D"/>
              </a:solidFill>
              <a:effectLst/>
            </a:endParaRPr>
          </a:p>
        </c:rich>
      </c:tx>
      <c:layout>
        <c:manualLayout>
          <c:xMode val="edge"/>
          <c:yMode val="edge"/>
          <c:x val="1.1142581997394211E-2"/>
          <c:y val="1.9074705651166757E-2"/>
        </c:manualLayout>
      </c:layout>
      <c:overlay val="0"/>
    </c:title>
    <c:autoTitleDeleted val="0"/>
    <c:plotArea>
      <c:layout>
        <c:manualLayout>
          <c:layoutTarget val="inner"/>
          <c:xMode val="edge"/>
          <c:yMode val="edge"/>
          <c:x val="0.24284257633263501"/>
          <c:y val="0.27070224464336701"/>
          <c:w val="0.68400385203648095"/>
          <c:h val="0.67590226951349797"/>
        </c:manualLayout>
      </c:layout>
      <c:barChart>
        <c:barDir val="bar"/>
        <c:grouping val="clustered"/>
        <c:varyColors val="0"/>
        <c:ser>
          <c:idx val="0"/>
          <c:order val="0"/>
          <c:tx>
            <c:strRef>
              <c:f>Sheet1!$B$1</c:f>
              <c:strCache>
                <c:ptCount val="1"/>
                <c:pt idx="0">
                  <c:v>Series 1</c:v>
                </c:pt>
              </c:strCache>
            </c:strRef>
          </c:tx>
          <c:spPr>
            <a:solidFill>
              <a:schemeClr val="bg1">
                <a:lumMod val="85000"/>
              </a:schemeClr>
            </a:solidFill>
          </c:spPr>
          <c:invertIfNegative val="0"/>
          <c:dLbls>
            <c:dLbl>
              <c:idx val="0"/>
              <c:spPr/>
              <c:txPr>
                <a:bodyPr/>
                <a:lstStyle/>
                <a:p>
                  <a:pPr algn="ctr">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
              <c:spPr/>
              <c:txPr>
                <a:bodyPr/>
                <a:lstStyle/>
                <a:p>
                  <a:pPr algn="ctr">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2"/>
              <c:spPr/>
              <c:txPr>
                <a:bodyPr/>
                <a:lstStyle/>
                <a:p>
                  <a:pPr algn="ctr">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3"/>
              <c:spPr/>
              <c:txPr>
                <a:bodyPr/>
                <a:lstStyle/>
                <a:p>
                  <a:pPr algn="ctr">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txPr>
              <a:bodyPr/>
              <a:lstStyle/>
              <a:p>
                <a:pPr>
                  <a:defRPr sz="900">
                    <a:solidFill>
                      <a:srgbClr val="35627D"/>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Sheet1!$A$2:$A$6</c:f>
              <c:strCache>
                <c:ptCount val="5"/>
                <c:pt idx="0">
                  <c:v>100% Treasury Bills</c:v>
                </c:pt>
                <c:pt idx="1">
                  <c:v>25/75</c:v>
                </c:pt>
                <c:pt idx="2">
                  <c:v>50/50</c:v>
                </c:pt>
                <c:pt idx="3">
                  <c:v>75/25</c:v>
                </c:pt>
                <c:pt idx="4">
                  <c:v>100% Stocks</c:v>
                </c:pt>
              </c:strCache>
            </c:strRef>
          </c:cat>
          <c:val>
            <c:numRef>
              <c:f>Sheet1!$B$2:$B$6</c:f>
              <c:numCache>
                <c:formatCode>0.00</c:formatCode>
                <c:ptCount val="5"/>
                <c:pt idx="0">
                  <c:v>1.5299999999999999E-3</c:v>
                </c:pt>
                <c:pt idx="1">
                  <c:v>0.13763</c:v>
                </c:pt>
                <c:pt idx="2">
                  <c:v>0.26951000000000003</c:v>
                </c:pt>
                <c:pt idx="3">
                  <c:v>0.39712999999999998</c:v>
                </c:pt>
                <c:pt idx="4">
                  <c:v>0.52048000000000005</c:v>
                </c:pt>
              </c:numCache>
            </c:numRef>
          </c:val>
        </c:ser>
        <c:dLbls>
          <c:showLegendKey val="0"/>
          <c:showVal val="0"/>
          <c:showCatName val="0"/>
          <c:showSerName val="0"/>
          <c:showPercent val="0"/>
          <c:showBubbleSize val="0"/>
        </c:dLbls>
        <c:gapWidth val="43"/>
        <c:axId val="41902848"/>
        <c:axId val="41904384"/>
      </c:barChart>
      <c:catAx>
        <c:axId val="41902848"/>
        <c:scaling>
          <c:orientation val="minMax"/>
        </c:scaling>
        <c:delete val="0"/>
        <c:axPos val="l"/>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41904384"/>
        <c:crosses val="autoZero"/>
        <c:auto val="1"/>
        <c:lblAlgn val="ctr"/>
        <c:lblOffset val="100"/>
        <c:noMultiLvlLbl val="0"/>
      </c:catAx>
      <c:valAx>
        <c:axId val="41904384"/>
        <c:scaling>
          <c:orientation val="minMax"/>
        </c:scaling>
        <c:delete val="1"/>
        <c:axPos val="b"/>
        <c:numFmt formatCode="0.00" sourceLinked="1"/>
        <c:majorTickMark val="out"/>
        <c:minorTickMark val="none"/>
        <c:tickLblPos val="nextTo"/>
        <c:crossAx val="41902848"/>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834944973983514"/>
          <c:y val="2.5017895490336401E-3"/>
          <c:w val="0.5014429939678593"/>
          <c:h val="0.93333333333333302"/>
        </c:manualLayout>
      </c:layout>
      <c:barChart>
        <c:barDir val="bar"/>
        <c:grouping val="clustered"/>
        <c:varyColors val="0"/>
        <c:ser>
          <c:idx val="0"/>
          <c:order val="0"/>
          <c:tx>
            <c:strRef>
              <c:f>Sheet1!$B$1</c:f>
              <c:strCache>
                <c:ptCount val="1"/>
                <c:pt idx="0">
                  <c:v>Series 1</c:v>
                </c:pt>
              </c:strCache>
            </c:strRef>
          </c:tx>
          <c:spPr>
            <a:solidFill>
              <a:schemeClr val="bg1">
                <a:lumMod val="85000"/>
              </a:schemeClr>
            </a:solidFill>
            <a:ln>
              <a:solidFill>
                <a:schemeClr val="bg1"/>
              </a:solidFill>
            </a:ln>
          </c:spPr>
          <c:invertIfNegative val="0"/>
          <c:dLbls>
            <c:dLbl>
              <c:idx val="1"/>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2"/>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3"/>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4"/>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5"/>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6"/>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7"/>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8"/>
              <c:numFmt formatCode="#,##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9"/>
              <c:numFmt formatCode="#,##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0"/>
              <c:numFmt formatCode="#,##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1"/>
              <c:numFmt formatCode="#,##0.00" sourceLinked="0"/>
              <c:spPr/>
              <c:txPr>
                <a:bodyPr/>
                <a:lstStyle/>
                <a:p>
                  <a:pPr>
                    <a:defRPr sz="900">
                      <a:solidFill>
                        <a:srgbClr val="C00000"/>
                      </a:solidFill>
                      <a:latin typeface="Arial" pitchFamily="34" charset="0"/>
                      <a:cs typeface="Arial" pitchFamily="34" charset="0"/>
                    </a:defRPr>
                  </a:pPr>
                  <a:endParaRPr lang="en-US"/>
                </a:p>
              </c:txPr>
              <c:dLblPos val="outEnd"/>
              <c:showLegendKey val="0"/>
              <c:showVal val="1"/>
              <c:showCatName val="0"/>
              <c:showSerName val="0"/>
              <c:showPercent val="0"/>
              <c:showBubbleSize val="0"/>
            </c:dLbl>
            <c:dLbl>
              <c:idx val="12"/>
              <c:numFmt formatCode="#,##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3"/>
              <c:numFmt formatCode="#,##0.00" sourceLinked="0"/>
              <c:spPr/>
              <c:txPr>
                <a:bodyPr/>
                <a:lstStyle/>
                <a:p>
                  <a:pPr>
                    <a:defRPr sz="900">
                      <a:solidFill>
                        <a:srgbClr val="C00000"/>
                      </a:solidFill>
                      <a:latin typeface="Arial" pitchFamily="34" charset="0"/>
                      <a:cs typeface="Arial" pitchFamily="34" charset="0"/>
                    </a:defRPr>
                  </a:pPr>
                  <a:endParaRPr lang="en-US"/>
                </a:p>
              </c:txPr>
              <c:dLblPos val="outEnd"/>
              <c:showLegendKey val="0"/>
              <c:showVal val="1"/>
              <c:showCatName val="0"/>
              <c:showSerName val="0"/>
              <c:showPercent val="0"/>
              <c:showBubbleSize val="0"/>
            </c:dLbl>
            <c:numFmt formatCode="#,##0.00" sourceLinked="0"/>
            <c:txPr>
              <a:bodyPr/>
              <a:lstStyle/>
              <a:p>
                <a:pPr>
                  <a:defRPr sz="900">
                    <a:solidFill>
                      <a:srgbClr val="35627D"/>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Sheet1!$A$2:$A$15</c:f>
              <c:strCache>
                <c:ptCount val="14"/>
                <c:pt idx="0">
                  <c:v>Dow Jones US Select REIT Index</c:v>
                </c:pt>
                <c:pt idx="1">
                  <c:v>Russell 2000 Index</c:v>
                </c:pt>
                <c:pt idx="2">
                  <c:v>Russell 2000 Value Index</c:v>
                </c:pt>
                <c:pt idx="3">
                  <c:v>Russell 1000 Value Index</c:v>
                </c:pt>
                <c:pt idx="4">
                  <c:v>S&amp;P 500 Index</c:v>
                </c:pt>
                <c:pt idx="5">
                  <c:v>S&amp;P Global ex US REIT Index (net div.)</c:v>
                </c:pt>
                <c:pt idx="6">
                  <c:v>Barclays US Aggregate Bond Index</c:v>
                </c:pt>
                <c:pt idx="7">
                  <c:v>One-Month US Treasury Bills</c:v>
                </c:pt>
                <c:pt idx="8">
                  <c:v>MSCI World ex USA Small Cap Index (net div.)</c:v>
                </c:pt>
                <c:pt idx="9">
                  <c:v>MSCI World ex USA Index (net div.)</c:v>
                </c:pt>
                <c:pt idx="10">
                  <c:v>MSCI Emerging Markets Index (net div.)</c:v>
                </c:pt>
                <c:pt idx="11">
                  <c:v>MSCI World ex USA Value Index (net div.)</c:v>
                </c:pt>
                <c:pt idx="12">
                  <c:v>MSCI Emerging Markets Small Cap Index (net div.)</c:v>
                </c:pt>
                <c:pt idx="13">
                  <c:v>MSCI Emerging Markets Value Index (net div.)</c:v>
                </c:pt>
              </c:strCache>
            </c:strRef>
          </c:cat>
          <c:val>
            <c:numRef>
              <c:f>Sheet1!$B$2:$B$15</c:f>
              <c:numCache>
                <c:formatCode>0.00</c:formatCode>
                <c:ptCount val="14"/>
                <c:pt idx="0">
                  <c:v>15.09198</c:v>
                </c:pt>
                <c:pt idx="1">
                  <c:v>9.7280499999999996</c:v>
                </c:pt>
                <c:pt idx="2">
                  <c:v>9.3984000000000005</c:v>
                </c:pt>
                <c:pt idx="3">
                  <c:v>4.9801399999999996</c:v>
                </c:pt>
                <c:pt idx="4">
                  <c:v>4.9326699999999999</c:v>
                </c:pt>
                <c:pt idx="5">
                  <c:v>2.9816600000000002</c:v>
                </c:pt>
                <c:pt idx="6">
                  <c:v>1.7942400000000001</c:v>
                </c:pt>
                <c:pt idx="7">
                  <c:v>1.5299999999999999E-3</c:v>
                </c:pt>
                <c:pt idx="8">
                  <c:v>-3.3795999999999999</c:v>
                </c:pt>
                <c:pt idx="9">
                  <c:v>-3.6921599999999999</c:v>
                </c:pt>
                <c:pt idx="10">
                  <c:v>-4.5047199999999998</c:v>
                </c:pt>
                <c:pt idx="11">
                  <c:v>-5.1718700000000002</c:v>
                </c:pt>
                <c:pt idx="12">
                  <c:v>-6.0230100000000002</c:v>
                </c:pt>
                <c:pt idx="13">
                  <c:v>-6.4394600000000004</c:v>
                </c:pt>
              </c:numCache>
            </c:numRef>
          </c:val>
        </c:ser>
        <c:dLbls>
          <c:showLegendKey val="0"/>
          <c:showVal val="1"/>
          <c:showCatName val="0"/>
          <c:showSerName val="0"/>
          <c:showPercent val="0"/>
          <c:showBubbleSize val="0"/>
        </c:dLbls>
        <c:gapWidth val="21"/>
        <c:overlap val="1"/>
        <c:axId val="34102656"/>
        <c:axId val="34120832"/>
      </c:barChart>
      <c:dateAx>
        <c:axId val="34102656"/>
        <c:scaling>
          <c:orientation val="maxMin"/>
        </c:scaling>
        <c:delete val="0"/>
        <c:axPos val="l"/>
        <c:majorTickMark val="none"/>
        <c:minorTickMark val="none"/>
        <c:tickLblPos val="low"/>
        <c:spPr>
          <a:ln w="6350">
            <a:solidFill>
              <a:schemeClr val="bg1">
                <a:lumMod val="65000"/>
              </a:schemeClr>
            </a:solidFill>
          </a:ln>
        </c:spPr>
        <c:txPr>
          <a:bodyPr wrap="none"/>
          <a:lstStyle/>
          <a:p>
            <a:pPr>
              <a:defRPr sz="900">
                <a:solidFill>
                  <a:schemeClr val="tx1"/>
                </a:solidFill>
                <a:latin typeface="Arial" pitchFamily="34" charset="0"/>
                <a:cs typeface="Arial" pitchFamily="34" charset="0"/>
              </a:defRPr>
            </a:pPr>
            <a:endParaRPr lang="en-US"/>
          </a:p>
        </c:txPr>
        <c:crossAx val="34120832"/>
        <c:crosses val="autoZero"/>
        <c:auto val="0"/>
        <c:lblOffset val="50"/>
        <c:baseTimeUnit val="days"/>
        <c:majorUnit val="1"/>
      </c:dateAx>
      <c:valAx>
        <c:axId val="34120832"/>
        <c:scaling>
          <c:orientation val="minMax"/>
        </c:scaling>
        <c:delete val="0"/>
        <c:axPos val="b"/>
        <c:numFmt formatCode="0.00" sourceLinked="1"/>
        <c:majorTickMark val="out"/>
        <c:minorTickMark val="none"/>
        <c:tickLblPos val="none"/>
        <c:spPr>
          <a:ln>
            <a:noFill/>
          </a:ln>
        </c:spPr>
        <c:crossAx val="34102656"/>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US" sz="1100" b="0" i="0" baseline="0" dirty="0" smtClean="0">
                <a:solidFill>
                  <a:srgbClr val="35627D"/>
                </a:solidFill>
                <a:effectLst/>
              </a:rPr>
              <a:t>Ranked Returns for the Quarter (%)</a:t>
            </a:r>
            <a:endParaRPr lang="en-US" sz="1100" dirty="0" smtClean="0">
              <a:solidFill>
                <a:srgbClr val="35627D"/>
              </a:solidFill>
              <a:effectLst/>
            </a:endParaRPr>
          </a:p>
        </c:rich>
      </c:tx>
      <c:layout>
        <c:manualLayout>
          <c:xMode val="edge"/>
          <c:yMode val="edge"/>
          <c:x val="0.10503316330714074"/>
          <c:y val="2.5062656641604009E-2"/>
        </c:manualLayout>
      </c:layout>
      <c:overlay val="0"/>
    </c:title>
    <c:autoTitleDeleted val="0"/>
    <c:plotArea>
      <c:layout>
        <c:manualLayout>
          <c:layoutTarget val="inner"/>
          <c:xMode val="edge"/>
          <c:yMode val="edge"/>
          <c:x val="0.28238217596440807"/>
          <c:y val="0.25581310054141215"/>
          <c:w val="0.62191257440320691"/>
          <c:h val="0.70167092754466265"/>
        </c:manualLayout>
      </c:layout>
      <c:barChart>
        <c:barDir val="bar"/>
        <c:grouping val="clustered"/>
        <c:varyColors val="0"/>
        <c:ser>
          <c:idx val="0"/>
          <c:order val="0"/>
          <c:tx>
            <c:strRef>
              <c:f>Sheet1!$B$1</c:f>
              <c:strCache>
                <c:ptCount val="1"/>
                <c:pt idx="0">
                  <c:v>Column2</c:v>
                </c:pt>
              </c:strCache>
            </c:strRef>
          </c:tx>
          <c:spPr>
            <a:solidFill>
              <a:schemeClr val="bg1">
                <a:lumMod val="85000"/>
              </a:schemeClr>
            </a:solidFill>
            <a:ln>
              <a:solidFill>
                <a:schemeClr val="bg1"/>
              </a:solidFill>
            </a:ln>
          </c:spPr>
          <c:invertIfNegative val="0"/>
          <c:dLbls>
            <c:dLbl>
              <c:idx val="0"/>
              <c:showLegendKey val="0"/>
              <c:showVal val="1"/>
              <c:showCatName val="0"/>
              <c:showSerName val="0"/>
              <c:showPercent val="0"/>
              <c:showBubbleSize val="0"/>
            </c:dLbl>
            <c:dLbl>
              <c:idx val="1"/>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2"/>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3"/>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4"/>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5"/>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6"/>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7"/>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8"/>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9"/>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0"/>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2"/>
              <c:numFmt formatCode="#,##0.00" sourceLinked="0"/>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numFmt formatCode="#,##0.00" sourceLinked="0"/>
            <c:txPr>
              <a:bodyPr/>
              <a:lstStyle/>
              <a:p>
                <a:pPr>
                  <a:defRPr sz="900">
                    <a:solidFill>
                      <a:srgbClr val="35627D"/>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Sheet1!$A$2:$A$8</c:f>
              <c:strCache>
                <c:ptCount val="7"/>
                <c:pt idx="0">
                  <c:v>Small Cap Growth</c:v>
                </c:pt>
                <c:pt idx="1">
                  <c:v>Small Cap</c:v>
                </c:pt>
                <c:pt idx="2">
                  <c:v>Small Cap Value</c:v>
                </c:pt>
                <c:pt idx="3">
                  <c:v>Marketwide</c:v>
                </c:pt>
                <c:pt idx="4">
                  <c:v>Large Cap Value</c:v>
                </c:pt>
                <c:pt idx="5">
                  <c:v>Large Cap</c:v>
                </c:pt>
                <c:pt idx="6">
                  <c:v>Large Cap Growth</c:v>
                </c:pt>
              </c:strCache>
            </c:strRef>
          </c:cat>
          <c:val>
            <c:numRef>
              <c:f>Sheet1!$B$2:$B$8</c:f>
              <c:numCache>
                <c:formatCode>0.00</c:formatCode>
                <c:ptCount val="7"/>
                <c:pt idx="0">
                  <c:v>10.05875</c:v>
                </c:pt>
                <c:pt idx="1">
                  <c:v>9.7280499999999996</c:v>
                </c:pt>
                <c:pt idx="2">
                  <c:v>9.3984000000000005</c:v>
                </c:pt>
                <c:pt idx="3">
                  <c:v>5.2401900000000001</c:v>
                </c:pt>
                <c:pt idx="4">
                  <c:v>4.9801399999999996</c:v>
                </c:pt>
                <c:pt idx="5">
                  <c:v>4.9326699999999999</c:v>
                </c:pt>
                <c:pt idx="6">
                  <c:v>4.7843499999999999</c:v>
                </c:pt>
              </c:numCache>
            </c:numRef>
          </c:val>
        </c:ser>
        <c:dLbls>
          <c:showLegendKey val="0"/>
          <c:showVal val="1"/>
          <c:showCatName val="0"/>
          <c:showSerName val="0"/>
          <c:showPercent val="0"/>
          <c:showBubbleSize val="0"/>
        </c:dLbls>
        <c:gapWidth val="21"/>
        <c:overlap val="1"/>
        <c:axId val="32248576"/>
        <c:axId val="32250112"/>
      </c:barChart>
      <c:dateAx>
        <c:axId val="32248576"/>
        <c:scaling>
          <c:orientation val="maxMin"/>
        </c:scaling>
        <c:delete val="0"/>
        <c:axPos val="l"/>
        <c:majorTickMark val="none"/>
        <c:minorTickMark val="none"/>
        <c:tickLblPos val="low"/>
        <c:spPr>
          <a:ln w="6350">
            <a:solidFill>
              <a:schemeClr val="bg1">
                <a:lumMod val="65000"/>
              </a:schemeClr>
            </a:solidFill>
          </a:ln>
        </c:spPr>
        <c:txPr>
          <a:bodyPr wrap="none"/>
          <a:lstStyle/>
          <a:p>
            <a:pPr>
              <a:defRPr sz="900">
                <a:solidFill>
                  <a:schemeClr val="tx1"/>
                </a:solidFill>
                <a:latin typeface="Arial" pitchFamily="34" charset="0"/>
                <a:cs typeface="Arial" pitchFamily="34" charset="0"/>
              </a:defRPr>
            </a:pPr>
            <a:endParaRPr lang="en-US"/>
          </a:p>
        </c:txPr>
        <c:crossAx val="32250112"/>
        <c:crosses val="autoZero"/>
        <c:auto val="0"/>
        <c:lblOffset val="50"/>
        <c:baseTimeUnit val="days"/>
        <c:majorUnit val="1"/>
      </c:dateAx>
      <c:valAx>
        <c:axId val="32250112"/>
        <c:scaling>
          <c:orientation val="minMax"/>
        </c:scaling>
        <c:delete val="0"/>
        <c:axPos val="b"/>
        <c:numFmt formatCode="0.00" sourceLinked="1"/>
        <c:majorTickMark val="out"/>
        <c:minorTickMark val="none"/>
        <c:tickLblPos val="none"/>
        <c:spPr>
          <a:ln>
            <a:noFill/>
          </a:ln>
        </c:spPr>
        <c:crossAx val="32248576"/>
        <c:crosses val="max"/>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4446900338899"/>
          <c:y val="0.41944398359567198"/>
          <c:w val="0.250464271088504"/>
          <c:h val="0.43231293409337002"/>
        </c:manualLayout>
      </c:layout>
      <c:pieChart>
        <c:varyColors val="1"/>
        <c:ser>
          <c:idx val="0"/>
          <c:order val="0"/>
          <c:tx>
            <c:strRef>
              <c:f>Sheet1!$B$1</c:f>
              <c:strCache>
                <c:ptCount val="1"/>
                <c:pt idx="0">
                  <c:v>Sales</c:v>
                </c:pt>
              </c:strCache>
            </c:strRef>
          </c:tx>
          <c:spPr>
            <a:ln>
              <a:solidFill>
                <a:schemeClr val="bg1">
                  <a:lumMod val="65000"/>
                </a:schemeClr>
              </a:solidFill>
            </a:ln>
            <a:effectLst/>
          </c:spPr>
          <c:dPt>
            <c:idx val="0"/>
            <c:bubble3D val="0"/>
            <c:spPr>
              <a:solidFill>
                <a:schemeClr val="bg2"/>
              </a:solidFill>
              <a:ln>
                <a:solidFill>
                  <a:schemeClr val="bg2"/>
                </a:solidFill>
              </a:ln>
              <a:effectLst/>
            </c:spPr>
          </c:dPt>
          <c:dPt>
            <c:idx val="1"/>
            <c:bubble3D val="0"/>
            <c:spPr>
              <a:solidFill>
                <a:schemeClr val="bg1">
                  <a:lumMod val="75000"/>
                </a:schemeClr>
              </a:solidFill>
              <a:ln>
                <a:solidFill>
                  <a:schemeClr val="bg1">
                    <a:lumMod val="75000"/>
                  </a:schemeClr>
                </a:solidFill>
              </a:ln>
              <a:effectLst/>
            </c:spPr>
          </c:dPt>
          <c:dPt>
            <c:idx val="2"/>
            <c:bubble3D val="0"/>
            <c:spPr>
              <a:solidFill>
                <a:schemeClr val="bg1">
                  <a:lumMod val="75000"/>
                </a:schemeClr>
              </a:solidFill>
              <a:ln>
                <a:solidFill>
                  <a:schemeClr val="bg1">
                    <a:lumMod val="75000"/>
                  </a:schemeClr>
                </a:solidFill>
              </a:ln>
              <a:effectLst/>
            </c:spPr>
          </c:dPt>
          <c:dLbls>
            <c:dLbl>
              <c:idx val="0"/>
              <c:layout>
                <c:manualLayout>
                  <c:x val="1.0874914718619099E-2"/>
                  <c:y val="2.3463258200408701E-2"/>
                </c:manualLayout>
              </c:layout>
              <c:tx>
                <c:rich>
                  <a:bodyPr anchor="t" anchorCtr="0"/>
                  <a:lstStyle/>
                  <a:p>
                    <a:pPr algn="l">
                      <a:defRPr/>
                    </a:pPr>
                    <a:r>
                      <a:rPr lang="en-US" sz="3200" dirty="0" smtClean="0">
                        <a:solidFill>
                          <a:schemeClr val="bg2"/>
                        </a:solidFill>
                      </a:rPr>
                      <a:t>53%</a:t>
                    </a:r>
                    <a:r>
                      <a:rPr lang="en-US" sz="900" dirty="0" smtClean="0">
                        <a:solidFill>
                          <a:schemeClr val="bg2"/>
                        </a:solidFill>
                      </a:rPr>
                      <a:t> </a:t>
                    </a:r>
                    <a:r>
                      <a:rPr lang="en-US" sz="900" b="1" dirty="0" smtClean="0">
                        <a:solidFill>
                          <a:schemeClr val="bg1">
                            <a:lumMod val="50000"/>
                          </a:schemeClr>
                        </a:solidFill>
                      </a:rPr>
                      <a:t>US Market </a:t>
                    </a:r>
                    <a:r>
                      <a:rPr lang="en-US" sz="900" dirty="0" smtClean="0">
                        <a:solidFill>
                          <a:schemeClr val="bg1">
                            <a:lumMod val="50000"/>
                          </a:schemeClr>
                        </a:solidFill>
                      </a:rPr>
                      <a:t/>
                    </a:r>
                    <a:br>
                      <a:rPr lang="en-US" sz="900" dirty="0" smtClean="0">
                        <a:solidFill>
                          <a:schemeClr val="bg1">
                            <a:lumMod val="50000"/>
                          </a:schemeClr>
                        </a:solidFill>
                      </a:rPr>
                    </a:br>
                    <a:r>
                      <a:rPr lang="en-US" sz="900" dirty="0" smtClean="0">
                        <a:solidFill>
                          <a:schemeClr val="bg1">
                            <a:lumMod val="50000"/>
                          </a:schemeClr>
                        </a:solidFill>
                      </a:rPr>
                      <a:t>$22.8 trillion</a:t>
                    </a:r>
                    <a:endParaRPr lang="en-US" sz="900" dirty="0">
                      <a:solidFill>
                        <a:schemeClr val="bg1">
                          <a:lumMod val="50000"/>
                        </a:schemeClr>
                      </a:solidFill>
                    </a:endParaRPr>
                  </a:p>
                </c:rich>
              </c:tx>
              <c:spPr/>
              <c:dLblPos val="bestFit"/>
              <c:showLegendKey val="0"/>
              <c:showVal val="1"/>
              <c:showCatName val="0"/>
              <c:showSerName val="0"/>
              <c:showPercent val="0"/>
              <c:showBubbleSize val="0"/>
            </c:dLbl>
            <c:dLbl>
              <c:idx val="1"/>
              <c:delete val="1"/>
            </c:dLbl>
            <c:dLbl>
              <c:idx val="2"/>
              <c:delete val="1"/>
            </c:dLbl>
            <c:dLblPos val="outEnd"/>
            <c:showLegendKey val="0"/>
            <c:showVal val="1"/>
            <c:showCatName val="0"/>
            <c:showSerName val="0"/>
            <c:showPercent val="0"/>
            <c:showBubbleSize val="0"/>
            <c:showLeaderLines val="0"/>
          </c:dLbls>
          <c:cat>
            <c:strRef>
              <c:f>Sheet1!$A$2:$A$4</c:f>
              <c:strCache>
                <c:ptCount val="3"/>
                <c:pt idx="0">
                  <c:v>Russell 3000</c:v>
                </c:pt>
                <c:pt idx="1">
                  <c:v>MSCI World ex USA IMI Index</c:v>
                </c:pt>
                <c:pt idx="2">
                  <c:v>MSCI Emerging Markets IMI Index</c:v>
                </c:pt>
              </c:strCache>
            </c:strRef>
          </c:cat>
          <c:val>
            <c:numRef>
              <c:f>Sheet1!$B$2:$B$4</c:f>
              <c:numCache>
                <c:formatCode>General</c:formatCode>
                <c:ptCount val="3"/>
                <c:pt idx="0">
                  <c:v>22808597986129.898</c:v>
                </c:pt>
                <c:pt idx="1">
                  <c:v>15788647563129.199</c:v>
                </c:pt>
                <c:pt idx="2">
                  <c:v>4385561897336.23</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1"/>
                </a:solidFill>
              </a:defRPr>
            </a:pPr>
            <a:r>
              <a:rPr lang="en-US" sz="1100" b="0" dirty="0" smtClean="0">
                <a:solidFill>
                  <a:srgbClr val="35627D"/>
                </a:solidFill>
                <a:effectLst/>
              </a:rPr>
              <a:t>Ranked Returns (%)</a:t>
            </a:r>
            <a:endParaRPr lang="en-US" sz="1100" b="0" dirty="0">
              <a:solidFill>
                <a:srgbClr val="35627D"/>
              </a:solidFill>
              <a:effectLst/>
            </a:endParaRPr>
          </a:p>
        </c:rich>
      </c:tx>
      <c:layout>
        <c:manualLayout>
          <c:xMode val="edge"/>
          <c:yMode val="edge"/>
          <c:x val="8.7444988114392629E-3"/>
          <c:y val="1.8317224313269154E-2"/>
        </c:manualLayout>
      </c:layout>
      <c:overlay val="0"/>
    </c:title>
    <c:autoTitleDeleted val="0"/>
    <c:plotArea>
      <c:layout>
        <c:manualLayout>
          <c:layoutTarget val="inner"/>
          <c:xMode val="edge"/>
          <c:yMode val="edge"/>
          <c:x val="0.194880756811873"/>
          <c:y val="0.22507436933126401"/>
          <c:w val="0.77033478728827898"/>
          <c:h val="0.716824315510037"/>
        </c:manualLayout>
      </c:layout>
      <c:barChart>
        <c:barDir val="bar"/>
        <c:grouping val="clustered"/>
        <c:varyColors val="0"/>
        <c:ser>
          <c:idx val="0"/>
          <c:order val="0"/>
          <c:tx>
            <c:strRef>
              <c:f>Sheet1!$B$1</c:f>
              <c:strCache>
                <c:ptCount val="1"/>
                <c:pt idx="0">
                  <c:v>Local currency</c:v>
                </c:pt>
              </c:strCache>
            </c:strRef>
          </c:tx>
          <c:spPr>
            <a:solidFill>
              <a:schemeClr val="bg1">
                <a:lumMod val="85000"/>
              </a:schemeClr>
            </a:solidFill>
          </c:spPr>
          <c:invertIfNegative val="0"/>
          <c:dLbls>
            <c:dLbl>
              <c:idx val="0"/>
              <c:layout>
                <c:manualLayout>
                  <c:x val="7.1942446043165497E-3"/>
                  <c:y val="0"/>
                </c:manualLayout>
              </c:layout>
              <c:spPr/>
              <c:txPr>
                <a:bodyPr/>
                <a:lstStyle/>
                <a:p>
                  <a:pPr algn="ctr">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txPr>
              <a:bodyPr/>
              <a:lstStyle/>
              <a:p>
                <a:pPr>
                  <a:defRPr sz="900">
                    <a:solidFill>
                      <a:srgbClr val="35627D"/>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Value</c:v>
                </c:pt>
                <c:pt idx="1">
                  <c:v>Large Cap</c:v>
                </c:pt>
                <c:pt idx="2">
                  <c:v>Small Cap</c:v>
                </c:pt>
                <c:pt idx="3">
                  <c:v>Growth</c:v>
                </c:pt>
              </c:strCache>
            </c:strRef>
          </c:cat>
          <c:val>
            <c:numRef>
              <c:f>Sheet1!$B$2:$B$5</c:f>
              <c:numCache>
                <c:formatCode>General</c:formatCode>
                <c:ptCount val="4"/>
                <c:pt idx="0">
                  <c:v>-0.11</c:v>
                </c:pt>
                <c:pt idx="1">
                  <c:v>1.45</c:v>
                </c:pt>
                <c:pt idx="2">
                  <c:v>2.16</c:v>
                </c:pt>
                <c:pt idx="3">
                  <c:v>3.01</c:v>
                </c:pt>
              </c:numCache>
            </c:numRef>
          </c:val>
        </c:ser>
        <c:ser>
          <c:idx val="1"/>
          <c:order val="1"/>
          <c:tx>
            <c:strRef>
              <c:f>Sheet1!$C$1</c:f>
              <c:strCache>
                <c:ptCount val="1"/>
                <c:pt idx="0">
                  <c:v>US currency</c:v>
                </c:pt>
              </c:strCache>
            </c:strRef>
          </c:tx>
          <c:spPr>
            <a:solidFill>
              <a:schemeClr val="bg1">
                <a:lumMod val="65000"/>
              </a:schemeClr>
            </a:solidFill>
          </c:spPr>
          <c:invertIfNegative val="0"/>
          <c:dLbls>
            <c:dLbl>
              <c:idx val="0"/>
              <c:layout>
                <c:manualLayout>
                  <c:x val="-1.5742366736532E-3"/>
                  <c:y val="0"/>
                </c:manualLayout>
              </c:layout>
              <c:showLegendKey val="0"/>
              <c:showVal val="1"/>
              <c:showCatName val="0"/>
              <c:showSerName val="0"/>
              <c:showPercent val="0"/>
              <c:showBubbleSize val="0"/>
            </c:dLbl>
            <c:dLbl>
              <c:idx val="1"/>
              <c:layout>
                <c:manualLayout>
                  <c:x val="1.1990407673860899E-2"/>
                  <c:y val="0"/>
                </c:manualLayout>
              </c:layout>
              <c:showLegendKey val="0"/>
              <c:showVal val="1"/>
              <c:showCatName val="0"/>
              <c:showSerName val="0"/>
              <c:showPercent val="0"/>
              <c:showBubbleSize val="0"/>
            </c:dLbl>
            <c:dLbl>
              <c:idx val="2"/>
              <c:layout>
                <c:manualLayout>
                  <c:x val="9.5925149644065198E-3"/>
                  <c:y val="0"/>
                </c:manualLayout>
              </c:layout>
              <c:showLegendKey val="0"/>
              <c:showVal val="1"/>
              <c:showCatName val="0"/>
              <c:showSerName val="0"/>
              <c:showPercent val="0"/>
              <c:showBubbleSize val="0"/>
            </c:dLbl>
            <c:dLbl>
              <c:idx val="3"/>
              <c:layout>
                <c:manualLayout>
                  <c:x val="4.7967295454974601E-3"/>
                  <c:y val="-5.0820043425126903E-3"/>
                </c:manualLayout>
              </c:layout>
              <c:showLegendKey val="0"/>
              <c:showVal val="1"/>
              <c:showCatName val="0"/>
              <c:showSerName val="0"/>
              <c:showPercent val="0"/>
              <c:showBubbleSize val="0"/>
            </c:dLbl>
            <c:txPr>
              <a:bodyPr/>
              <a:lstStyle/>
              <a:p>
                <a:pPr algn="ctr">
                  <a:defRPr lang="en-US" sz="900" b="0" i="0" u="none" strike="noStrike" kern="1200" baseline="0">
                    <a:solidFill>
                      <a:srgbClr val="C00000"/>
                    </a:solidFill>
                    <a:latin typeface="Arial" pitchFamily="34" charset="0"/>
                    <a:ea typeface="+mn-ea"/>
                    <a:cs typeface="Arial" pitchFamily="34" charset="0"/>
                  </a:defRPr>
                </a:pPr>
                <a:endParaRPr lang="en-US"/>
              </a:p>
            </c:txPr>
            <c:showLegendKey val="0"/>
            <c:showVal val="1"/>
            <c:showCatName val="0"/>
            <c:showSerName val="0"/>
            <c:showPercent val="0"/>
            <c:showBubbleSize val="0"/>
            <c:showLeaderLines val="0"/>
          </c:dLbls>
          <c:cat>
            <c:strRef>
              <c:f>Sheet1!$A$2:$A$5</c:f>
              <c:strCache>
                <c:ptCount val="4"/>
                <c:pt idx="0">
                  <c:v>Value</c:v>
                </c:pt>
                <c:pt idx="1">
                  <c:v>Large Cap</c:v>
                </c:pt>
                <c:pt idx="2">
                  <c:v>Small Cap</c:v>
                </c:pt>
                <c:pt idx="3">
                  <c:v>Growth</c:v>
                </c:pt>
              </c:strCache>
            </c:strRef>
          </c:cat>
          <c:val>
            <c:numRef>
              <c:f>Sheet1!$C$2:$C$5</c:f>
              <c:numCache>
                <c:formatCode>0.00</c:formatCode>
                <c:ptCount val="4"/>
                <c:pt idx="0">
                  <c:v>-5.1718700000000002</c:v>
                </c:pt>
                <c:pt idx="1">
                  <c:v>-3.6921599999999999</c:v>
                </c:pt>
                <c:pt idx="2">
                  <c:v>-3.3795999999999999</c:v>
                </c:pt>
                <c:pt idx="3">
                  <c:v>-2.2162099999999998</c:v>
                </c:pt>
              </c:numCache>
            </c:numRef>
          </c:val>
        </c:ser>
        <c:dLbls>
          <c:showLegendKey val="0"/>
          <c:showVal val="0"/>
          <c:showCatName val="0"/>
          <c:showSerName val="0"/>
          <c:showPercent val="0"/>
          <c:showBubbleSize val="0"/>
        </c:dLbls>
        <c:gapWidth val="80"/>
        <c:axId val="35889920"/>
        <c:axId val="35891456"/>
      </c:barChart>
      <c:catAx>
        <c:axId val="35889920"/>
        <c:scaling>
          <c:orientation val="minMax"/>
        </c:scaling>
        <c:delete val="0"/>
        <c:axPos val="l"/>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35891456"/>
        <c:crosses val="autoZero"/>
        <c:auto val="1"/>
        <c:lblAlgn val="ctr"/>
        <c:lblOffset val="100"/>
        <c:noMultiLvlLbl val="0"/>
      </c:catAx>
      <c:valAx>
        <c:axId val="35891456"/>
        <c:scaling>
          <c:orientation val="minMax"/>
        </c:scaling>
        <c:delete val="1"/>
        <c:axPos val="b"/>
        <c:numFmt formatCode="General" sourceLinked="1"/>
        <c:majorTickMark val="out"/>
        <c:minorTickMark val="none"/>
        <c:tickLblPos val="nextTo"/>
        <c:crossAx val="35889920"/>
        <c:crosses val="autoZero"/>
        <c:crossBetween val="between"/>
      </c:valAx>
    </c:plotArea>
    <c:legend>
      <c:legendPos val="t"/>
      <c:layout>
        <c:manualLayout>
          <c:xMode val="edge"/>
          <c:yMode val="edge"/>
          <c:x val="0.56995694782756501"/>
          <c:y val="4.0406766859755201E-2"/>
          <c:w val="0.35766120961498499"/>
          <c:h val="8.4244293019866703E-2"/>
        </c:manualLayout>
      </c:layout>
      <c:overlay val="0"/>
      <c:txPr>
        <a:bodyPr/>
        <a:lstStyle/>
        <a:p>
          <a:pPr>
            <a:defRPr sz="900">
              <a:solidFill>
                <a:schemeClr val="bg1">
                  <a:lumMod val="50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l" rtl="0">
              <a:defRPr lang="en-US" sz="1100" b="0" i="0" u="none" strike="noStrike" kern="1200" baseline="0" dirty="0">
                <a:solidFill>
                  <a:schemeClr val="accent1"/>
                </a:solidFill>
                <a:effectLst/>
                <a:latin typeface="+mn-lt"/>
                <a:ea typeface="+mn-ea"/>
                <a:cs typeface="+mn-cs"/>
              </a:defRPr>
            </a:pPr>
            <a:r>
              <a:rPr lang="en-US" sz="1100" b="0" i="0" u="none" strike="noStrike" kern="1200" baseline="0" dirty="0" smtClean="0">
                <a:solidFill>
                  <a:schemeClr val="tx2"/>
                </a:solidFill>
                <a:effectLst/>
                <a:latin typeface="+mn-lt"/>
                <a:ea typeface="+mn-ea"/>
                <a:cs typeface="+mn-cs"/>
              </a:rPr>
              <a:t>World Market Capitalization—International Developed</a:t>
            </a:r>
            <a:endParaRPr lang="en-US" sz="1100" b="0" i="0" u="none" strike="noStrike" kern="1200" baseline="0" dirty="0">
              <a:solidFill>
                <a:schemeClr val="tx2"/>
              </a:solidFill>
              <a:effectLst/>
              <a:latin typeface="+mn-lt"/>
              <a:ea typeface="+mn-ea"/>
              <a:cs typeface="+mn-cs"/>
            </a:endParaRPr>
          </a:p>
        </c:rich>
      </c:tx>
      <c:layout>
        <c:manualLayout>
          <c:xMode val="edge"/>
          <c:yMode val="edge"/>
          <c:x val="1.8932627120367537E-3"/>
          <c:y val="0.24810714321344654"/>
        </c:manualLayout>
      </c:layout>
      <c:overlay val="1"/>
    </c:title>
    <c:autoTitleDeleted val="0"/>
    <c:plotArea>
      <c:layout>
        <c:manualLayout>
          <c:layoutTarget val="inner"/>
          <c:xMode val="edge"/>
          <c:yMode val="edge"/>
          <c:x val="0.30047731884543499"/>
          <c:y val="0.41944398359567198"/>
          <c:w val="0.250464271088504"/>
          <c:h val="0.43231293409337002"/>
        </c:manualLayout>
      </c:layout>
      <c:pieChart>
        <c:varyColors val="1"/>
        <c:ser>
          <c:idx val="0"/>
          <c:order val="0"/>
          <c:tx>
            <c:strRef>
              <c:f>Sheet1!$B$1</c:f>
              <c:strCache>
                <c:ptCount val="1"/>
                <c:pt idx="0">
                  <c:v>Sales</c:v>
                </c:pt>
              </c:strCache>
            </c:strRef>
          </c:tx>
          <c:spPr>
            <a:ln>
              <a:solidFill>
                <a:schemeClr val="bg1">
                  <a:lumMod val="65000"/>
                </a:schemeClr>
              </a:solidFill>
            </a:ln>
            <a:effectLst/>
          </c:spPr>
          <c:dPt>
            <c:idx val="0"/>
            <c:bubble3D val="0"/>
            <c:spPr>
              <a:solidFill>
                <a:schemeClr val="bg1">
                  <a:lumMod val="75000"/>
                </a:schemeClr>
              </a:solidFill>
              <a:ln>
                <a:solidFill>
                  <a:schemeClr val="bg1">
                    <a:lumMod val="75000"/>
                  </a:schemeClr>
                </a:solidFill>
              </a:ln>
              <a:effectLst/>
            </c:spPr>
          </c:dPt>
          <c:dPt>
            <c:idx val="1"/>
            <c:bubble3D val="0"/>
            <c:spPr>
              <a:solidFill>
                <a:schemeClr val="bg1">
                  <a:lumMod val="75000"/>
                </a:schemeClr>
              </a:solidFill>
              <a:ln>
                <a:solidFill>
                  <a:schemeClr val="bg1">
                    <a:lumMod val="75000"/>
                  </a:schemeClr>
                </a:solidFill>
              </a:ln>
              <a:effectLst/>
            </c:spPr>
          </c:dPt>
          <c:dPt>
            <c:idx val="2"/>
            <c:bubble3D val="0"/>
            <c:spPr>
              <a:solidFill>
                <a:schemeClr val="accent4"/>
              </a:solidFill>
              <a:ln>
                <a:solidFill>
                  <a:schemeClr val="accent4"/>
                </a:solidFill>
              </a:ln>
              <a:effectLst/>
            </c:spPr>
          </c:dPt>
          <c:dLbls>
            <c:dLbl>
              <c:idx val="0"/>
              <c:delete val="1"/>
            </c:dLbl>
            <c:dLbl>
              <c:idx val="1"/>
              <c:layout>
                <c:manualLayout>
                  <c:x val="-7.3405674350678754E-2"/>
                  <c:y val="0"/>
                </c:manualLayout>
              </c:layout>
              <c:tx>
                <c:rich>
                  <a:bodyPr/>
                  <a:lstStyle/>
                  <a:p>
                    <a:pPr lvl="0" algn="l" rtl="0">
                      <a:defRPr sz="1800" b="0" i="0" u="none" strike="noStrike" kern="1200" baseline="0">
                        <a:solidFill>
                          <a:srgbClr val="C5A43B"/>
                        </a:solidFill>
                        <a:latin typeface="+mn-lt"/>
                        <a:ea typeface="+mn-ea"/>
                        <a:cs typeface="+mn-cs"/>
                      </a:defRPr>
                    </a:pPr>
                    <a:r>
                      <a:rPr lang="en-US" sz="3200" dirty="0" smtClean="0">
                        <a:solidFill>
                          <a:schemeClr val="accent4"/>
                        </a:solidFill>
                      </a:rPr>
                      <a:t>37%</a:t>
                    </a:r>
                  </a:p>
                  <a:p>
                    <a:pPr lvl="0" algn="l" rtl="0">
                      <a:defRPr sz="1800" b="0" i="0" u="none" strike="noStrike" kern="1200" baseline="0">
                        <a:solidFill>
                          <a:srgbClr val="C5A43B"/>
                        </a:solidFill>
                        <a:latin typeface="+mn-lt"/>
                        <a:ea typeface="+mn-ea"/>
                        <a:cs typeface="+mn-cs"/>
                      </a:defRPr>
                    </a:pPr>
                    <a:r>
                      <a:rPr lang="en-US" sz="900" b="1" dirty="0" smtClean="0">
                        <a:solidFill>
                          <a:schemeClr val="bg1">
                            <a:lumMod val="50000"/>
                          </a:schemeClr>
                        </a:solidFill>
                      </a:rPr>
                      <a:t>International Developed</a:t>
                    </a:r>
                    <a:r>
                      <a:rPr lang="en-US" sz="900" b="1" baseline="0" dirty="0" smtClean="0">
                        <a:solidFill>
                          <a:schemeClr val="bg1">
                            <a:lumMod val="50000"/>
                          </a:schemeClr>
                        </a:solidFill>
                      </a:rPr>
                      <a:t> Market </a:t>
                    </a:r>
                  </a:p>
                  <a:p>
                    <a:pPr lvl="0" algn="l" rtl="0">
                      <a:defRPr sz="1800" b="0" i="0" u="none" strike="noStrike" kern="1200" baseline="0">
                        <a:solidFill>
                          <a:srgbClr val="C5A43B"/>
                        </a:solidFill>
                        <a:latin typeface="+mn-lt"/>
                        <a:ea typeface="+mn-ea"/>
                        <a:cs typeface="+mn-cs"/>
                      </a:defRPr>
                    </a:pPr>
                    <a:r>
                      <a:rPr lang="en-US" sz="900" baseline="0" dirty="0" smtClean="0">
                        <a:solidFill>
                          <a:schemeClr val="bg1">
                            <a:lumMod val="50000"/>
                          </a:schemeClr>
                        </a:solidFill>
                      </a:rPr>
                      <a:t>$15.8 trillion</a:t>
                    </a:r>
                    <a:endParaRPr lang="en-US" sz="900" dirty="0">
                      <a:solidFill>
                        <a:schemeClr val="bg1">
                          <a:lumMod val="50000"/>
                        </a:schemeClr>
                      </a:solidFill>
                    </a:endParaRPr>
                  </a:p>
                </c:rich>
              </c:tx>
              <c:spPr/>
              <c:dLblPos val="bestFit"/>
              <c:showLegendKey val="0"/>
              <c:showVal val="1"/>
              <c:showCatName val="0"/>
              <c:showSerName val="0"/>
              <c:showPercent val="0"/>
              <c:showBubbleSize val="0"/>
            </c:dLbl>
            <c:dLbl>
              <c:idx val="2"/>
              <c:delete val="1"/>
            </c:dLbl>
            <c:txPr>
              <a:bodyPr/>
              <a:lstStyle/>
              <a:p>
                <a:pPr algn="l">
                  <a:defRPr/>
                </a:pPr>
                <a:endParaRPr lang="en-US"/>
              </a:p>
            </c:txPr>
            <c:dLblPos val="outEnd"/>
            <c:showLegendKey val="0"/>
            <c:showVal val="1"/>
            <c:showCatName val="0"/>
            <c:showSerName val="0"/>
            <c:showPercent val="0"/>
            <c:showBubbleSize val="0"/>
            <c:showLeaderLines val="0"/>
          </c:dLbls>
          <c:cat>
            <c:strRef>
              <c:f>Sheet1!$A$2:$A$4</c:f>
              <c:strCache>
                <c:ptCount val="3"/>
                <c:pt idx="0">
                  <c:v>Russell 3000</c:v>
                </c:pt>
                <c:pt idx="1">
                  <c:v>MSCI Emerging Markets IMI Index</c:v>
                </c:pt>
                <c:pt idx="2">
                  <c:v>MSCI World ex USA IMI Index</c:v>
                </c:pt>
              </c:strCache>
            </c:strRef>
          </c:cat>
          <c:val>
            <c:numRef>
              <c:f>Sheet1!$B$2:$B$4</c:f>
              <c:numCache>
                <c:formatCode>General</c:formatCode>
                <c:ptCount val="3"/>
                <c:pt idx="0">
                  <c:v>22808597986129.898</c:v>
                </c:pt>
                <c:pt idx="1">
                  <c:v>4385561897336.23</c:v>
                </c:pt>
                <c:pt idx="2">
                  <c:v>15788647563129.199</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1100" b="0" dirty="0" smtClean="0">
                <a:solidFill>
                  <a:schemeClr val="tx2"/>
                </a:solidFill>
                <a:effectLst/>
              </a:rPr>
              <a:t>Ranked Returns (%)</a:t>
            </a:r>
            <a:endParaRPr lang="en-US" sz="1100" b="0" dirty="0">
              <a:solidFill>
                <a:schemeClr val="tx2"/>
              </a:solidFill>
              <a:effectLst/>
            </a:endParaRPr>
          </a:p>
        </c:rich>
      </c:tx>
      <c:layout>
        <c:manualLayout>
          <c:xMode val="edge"/>
          <c:yMode val="edge"/>
          <c:x val="1.1142581997394211E-2"/>
          <c:y val="1.8317224313269154E-2"/>
        </c:manualLayout>
      </c:layout>
      <c:overlay val="0"/>
    </c:title>
    <c:autoTitleDeleted val="0"/>
    <c:plotArea>
      <c:layout>
        <c:manualLayout>
          <c:layoutTarget val="inner"/>
          <c:xMode val="edge"/>
          <c:yMode val="edge"/>
          <c:x val="0.22365773522913901"/>
          <c:y val="0.230156373673777"/>
          <c:w val="0.71517891198852002"/>
          <c:h val="0.72190636925933205"/>
        </c:manualLayout>
      </c:layout>
      <c:barChart>
        <c:barDir val="bar"/>
        <c:grouping val="clustered"/>
        <c:varyColors val="0"/>
        <c:ser>
          <c:idx val="0"/>
          <c:order val="0"/>
          <c:tx>
            <c:strRef>
              <c:f>Sheet1!$B$1</c:f>
              <c:strCache>
                <c:ptCount val="1"/>
                <c:pt idx="0">
                  <c:v>Local currency</c:v>
                </c:pt>
              </c:strCache>
            </c:strRef>
          </c:tx>
          <c:spPr>
            <a:solidFill>
              <a:schemeClr val="bg1">
                <a:lumMod val="85000"/>
              </a:schemeClr>
            </a:solidFill>
          </c:spPr>
          <c:invertIfNegative val="0"/>
          <c:dLbls>
            <c:dLbl>
              <c:idx val="0"/>
              <c:layout>
                <c:manualLayout>
                  <c:x val="-1.88825317698597E-7"/>
                  <c:y val="0"/>
                </c:manualLayout>
              </c:layout>
              <c:spPr/>
              <c:txPr>
                <a:bodyPr/>
                <a:lstStyle/>
                <a:p>
                  <a:pPr algn="ctr" rtl="0">
                    <a:defRPr lang="en-US" sz="900" b="0" i="0" u="none" strike="noStrike" kern="1200" baseline="0">
                      <a:solidFill>
                        <a:schemeClr val="accent3"/>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1"/>
              <c:layout>
                <c:manualLayout>
                  <c:x val="1.88825317698597E-7"/>
                  <c:y val="-5.0820043425126903E-3"/>
                </c:manualLayout>
              </c:layout>
              <c:spPr/>
              <c:txPr>
                <a:bodyPr/>
                <a:lstStyle/>
                <a:p>
                  <a:pPr algn="ctr" rtl="0">
                    <a:defRPr lang="en-US" sz="900" b="0" i="0" u="none" strike="noStrike" kern="1200" baseline="0">
                      <a:solidFill>
                        <a:schemeClr val="accent3"/>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2"/>
              <c:layout>
                <c:manualLayout>
                  <c:x val="1.88825317698597E-7"/>
                  <c:y val="0"/>
                </c:manualLayout>
              </c:layout>
              <c:spPr/>
              <c:txPr>
                <a:bodyPr/>
                <a:lstStyle/>
                <a:p>
                  <a:pPr algn="ctr" rtl="0">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dLbl>
              <c:idx val="3"/>
              <c:layout>
                <c:manualLayout>
                  <c:x val="4.79654072017985E-3"/>
                  <c:y val="0"/>
                </c:manualLayout>
              </c:layout>
              <c:spPr/>
              <c:txPr>
                <a:bodyPr/>
                <a:lstStyle/>
                <a:p>
                  <a:pPr algn="ctr">
                    <a:defRPr lang="en-US" sz="900" b="0" i="0" u="none" strike="noStrike" kern="1200" baseline="0">
                      <a:solidFill>
                        <a:srgbClr val="35627D"/>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dLbl>
            <c:txPr>
              <a:bodyPr/>
              <a:lstStyle/>
              <a:p>
                <a:pPr>
                  <a:defRPr sz="900">
                    <a:solidFill>
                      <a:srgbClr val="C00000"/>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dLbls>
          <c:cat>
            <c:strRef>
              <c:f>Sheet1!$A$2:$A$5</c:f>
              <c:strCache>
                <c:ptCount val="4"/>
                <c:pt idx="0">
                  <c:v>Value</c:v>
                </c:pt>
                <c:pt idx="1">
                  <c:v>Small</c:v>
                </c:pt>
                <c:pt idx="2">
                  <c:v>Large Cap</c:v>
                </c:pt>
                <c:pt idx="3">
                  <c:v>Growth</c:v>
                </c:pt>
              </c:strCache>
            </c:strRef>
          </c:cat>
          <c:val>
            <c:numRef>
              <c:f>Sheet1!$B$2:$B$5</c:f>
              <c:numCache>
                <c:formatCode>General</c:formatCode>
                <c:ptCount val="4"/>
                <c:pt idx="0">
                  <c:v>-1.72</c:v>
                </c:pt>
                <c:pt idx="1">
                  <c:v>-3.07</c:v>
                </c:pt>
                <c:pt idx="2">
                  <c:v>0.01</c:v>
                </c:pt>
                <c:pt idx="3">
                  <c:v>1.71</c:v>
                </c:pt>
              </c:numCache>
            </c:numRef>
          </c:val>
        </c:ser>
        <c:ser>
          <c:idx val="1"/>
          <c:order val="1"/>
          <c:tx>
            <c:strRef>
              <c:f>Sheet1!$C$1</c:f>
              <c:strCache>
                <c:ptCount val="1"/>
                <c:pt idx="0">
                  <c:v>US currency</c:v>
                </c:pt>
              </c:strCache>
            </c:strRef>
          </c:tx>
          <c:spPr>
            <a:solidFill>
              <a:schemeClr val="bg1">
                <a:lumMod val="65000"/>
              </a:schemeClr>
            </a:solidFill>
          </c:spPr>
          <c:invertIfNegative val="0"/>
          <c:dLbls>
            <c:dLbl>
              <c:idx val="0"/>
              <c:layout>
                <c:manualLayout>
                  <c:x val="3.9237901017768502E-4"/>
                  <c:y val="-4.00157822245094E-7"/>
                </c:manualLayout>
              </c:layout>
              <c:showLegendKey val="0"/>
              <c:showVal val="1"/>
              <c:showCatName val="0"/>
              <c:showSerName val="0"/>
              <c:showPercent val="0"/>
              <c:showBubbleSize val="0"/>
            </c:dLbl>
            <c:dLbl>
              <c:idx val="1"/>
              <c:layout>
                <c:manualLayout>
                  <c:x val="5.8575501803281799E-3"/>
                  <c:y val="0"/>
                </c:manualLayout>
              </c:layout>
              <c:showLegendKey val="0"/>
              <c:showVal val="1"/>
              <c:showCatName val="0"/>
              <c:showSerName val="0"/>
              <c:showPercent val="0"/>
              <c:showBubbleSize val="0"/>
            </c:dLbl>
            <c:dLbl>
              <c:idx val="2"/>
              <c:layout>
                <c:manualLayout>
                  <c:x val="2.3982703600898799E-3"/>
                  <c:y val="-5.0820043425126903E-3"/>
                </c:manualLayout>
              </c:layout>
              <c:showLegendKey val="0"/>
              <c:showVal val="1"/>
              <c:showCatName val="0"/>
              <c:showSerName val="0"/>
              <c:showPercent val="0"/>
              <c:showBubbleSize val="0"/>
            </c:dLbl>
            <c:dLbl>
              <c:idx val="3"/>
              <c:layout>
                <c:manualLayout>
                  <c:x val="4.79654072017985E-3"/>
                  <c:y val="-1.01640086850254E-2"/>
                </c:manualLayout>
              </c:layout>
              <c:showLegendKey val="0"/>
              <c:showVal val="1"/>
              <c:showCatName val="0"/>
              <c:showSerName val="0"/>
              <c:showPercent val="0"/>
              <c:showBubbleSize val="0"/>
            </c:dLbl>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showLegendKey val="0"/>
            <c:showVal val="1"/>
            <c:showCatName val="0"/>
            <c:showSerName val="0"/>
            <c:showPercent val="0"/>
            <c:showBubbleSize val="0"/>
            <c:showLeaderLines val="0"/>
          </c:dLbls>
          <c:cat>
            <c:strRef>
              <c:f>Sheet1!$A$2:$A$5</c:f>
              <c:strCache>
                <c:ptCount val="4"/>
                <c:pt idx="0">
                  <c:v>Value</c:v>
                </c:pt>
                <c:pt idx="1">
                  <c:v>Small</c:v>
                </c:pt>
                <c:pt idx="2">
                  <c:v>Large Cap</c:v>
                </c:pt>
                <c:pt idx="3">
                  <c:v>Growth</c:v>
                </c:pt>
              </c:strCache>
            </c:strRef>
          </c:cat>
          <c:val>
            <c:numRef>
              <c:f>Sheet1!$C$2:$C$5</c:f>
              <c:numCache>
                <c:formatCode>0.00</c:formatCode>
                <c:ptCount val="4"/>
                <c:pt idx="0">
                  <c:v>-6.4394600000000004</c:v>
                </c:pt>
                <c:pt idx="1">
                  <c:v>-6.0230100000000002</c:v>
                </c:pt>
                <c:pt idx="2">
                  <c:v>-4.5047199999999998</c:v>
                </c:pt>
                <c:pt idx="3">
                  <c:v>-2.6067100000000001</c:v>
                </c:pt>
              </c:numCache>
            </c:numRef>
          </c:val>
        </c:ser>
        <c:dLbls>
          <c:showLegendKey val="0"/>
          <c:showVal val="0"/>
          <c:showCatName val="0"/>
          <c:showSerName val="0"/>
          <c:showPercent val="0"/>
          <c:showBubbleSize val="0"/>
        </c:dLbls>
        <c:gapWidth val="80"/>
        <c:axId val="39064704"/>
        <c:axId val="39066240"/>
      </c:barChart>
      <c:catAx>
        <c:axId val="39064704"/>
        <c:scaling>
          <c:orientation val="minMax"/>
        </c:scaling>
        <c:delete val="0"/>
        <c:axPos val="l"/>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39066240"/>
        <c:crosses val="autoZero"/>
        <c:auto val="1"/>
        <c:lblAlgn val="ctr"/>
        <c:lblOffset val="100"/>
        <c:noMultiLvlLbl val="0"/>
      </c:catAx>
      <c:valAx>
        <c:axId val="39066240"/>
        <c:scaling>
          <c:orientation val="minMax"/>
        </c:scaling>
        <c:delete val="1"/>
        <c:axPos val="b"/>
        <c:numFmt formatCode="General" sourceLinked="1"/>
        <c:majorTickMark val="none"/>
        <c:minorTickMark val="none"/>
        <c:tickLblPos val="nextTo"/>
        <c:crossAx val="39064704"/>
        <c:crosses val="autoZero"/>
        <c:crossBetween val="between"/>
      </c:valAx>
    </c:plotArea>
    <c:legend>
      <c:legendPos val="t"/>
      <c:layout>
        <c:manualLayout>
          <c:xMode val="edge"/>
          <c:yMode val="edge"/>
          <c:x val="0.56995694782756501"/>
          <c:y val="4.0406766859755201E-2"/>
          <c:w val="0.35766120961498499"/>
          <c:h val="8.4244293019866703E-2"/>
        </c:manualLayout>
      </c:layout>
      <c:overlay val="0"/>
      <c:txPr>
        <a:bodyPr/>
        <a:lstStyle/>
        <a:p>
          <a:pPr>
            <a:defRPr sz="900">
              <a:solidFill>
                <a:schemeClr val="bg1">
                  <a:lumMod val="50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l" rtl="0">
              <a:defRPr lang="en-US" sz="1100" b="0" i="0" u="none" strike="noStrike" kern="1200" baseline="0" dirty="0">
                <a:solidFill>
                  <a:schemeClr val="accent1"/>
                </a:solidFill>
                <a:effectLst/>
                <a:latin typeface="+mn-lt"/>
                <a:ea typeface="+mn-ea"/>
                <a:cs typeface="+mn-cs"/>
              </a:defRPr>
            </a:pPr>
            <a:r>
              <a:rPr lang="en-US" sz="1100" b="0" i="0" u="none" strike="noStrike" kern="1200" baseline="0" dirty="0" smtClean="0">
                <a:solidFill>
                  <a:srgbClr val="35627D"/>
                </a:solidFill>
                <a:effectLst/>
                <a:latin typeface="+mn-lt"/>
                <a:ea typeface="+mn-ea"/>
                <a:cs typeface="+mn-cs"/>
              </a:rPr>
              <a:t>World Market Capitalization—Emerging Markets</a:t>
            </a:r>
            <a:endParaRPr lang="en-US" sz="1100" b="0" i="0" u="none" strike="noStrike" kern="1200" baseline="0" dirty="0">
              <a:solidFill>
                <a:srgbClr val="35627D"/>
              </a:solidFill>
              <a:effectLst/>
              <a:latin typeface="+mn-lt"/>
              <a:ea typeface="+mn-ea"/>
              <a:cs typeface="+mn-cs"/>
            </a:endParaRPr>
          </a:p>
        </c:rich>
      </c:tx>
      <c:layout>
        <c:manualLayout>
          <c:xMode val="edge"/>
          <c:yMode val="edge"/>
          <c:x val="0"/>
          <c:y val="0.24341449157336481"/>
        </c:manualLayout>
      </c:layout>
      <c:overlay val="1"/>
    </c:title>
    <c:autoTitleDeleted val="0"/>
    <c:plotArea>
      <c:layout>
        <c:manualLayout>
          <c:layoutTarget val="inner"/>
          <c:xMode val="edge"/>
          <c:yMode val="edge"/>
          <c:x val="0.30047731884543499"/>
          <c:y val="0.41944398359567198"/>
          <c:w val="0.250464271088504"/>
          <c:h val="0.43231293409337002"/>
        </c:manualLayout>
      </c:layout>
      <c:pieChart>
        <c:varyColors val="1"/>
        <c:ser>
          <c:idx val="0"/>
          <c:order val="0"/>
          <c:tx>
            <c:strRef>
              <c:f>Sheet1!$B$1</c:f>
              <c:strCache>
                <c:ptCount val="1"/>
                <c:pt idx="0">
                  <c:v>Sales</c:v>
                </c:pt>
              </c:strCache>
            </c:strRef>
          </c:tx>
          <c:spPr>
            <a:solidFill>
              <a:schemeClr val="bg1">
                <a:lumMod val="75000"/>
              </a:schemeClr>
            </a:solidFill>
            <a:ln>
              <a:solidFill>
                <a:schemeClr val="bg1">
                  <a:lumMod val="75000"/>
                </a:schemeClr>
              </a:solidFill>
            </a:ln>
            <a:effectLst/>
          </c:spPr>
          <c:dPt>
            <c:idx val="0"/>
            <c:bubble3D val="0"/>
          </c:dPt>
          <c:dPt>
            <c:idx val="1"/>
            <c:bubble3D val="0"/>
          </c:dPt>
          <c:dPt>
            <c:idx val="2"/>
            <c:bubble3D val="0"/>
            <c:spPr>
              <a:solidFill>
                <a:schemeClr val="accent5"/>
              </a:solidFill>
              <a:ln>
                <a:solidFill>
                  <a:schemeClr val="accent5"/>
                </a:solidFill>
              </a:ln>
              <a:effectLst/>
            </c:spPr>
          </c:dPt>
          <c:dLbls>
            <c:dLbl>
              <c:idx val="0"/>
              <c:delete val="1"/>
            </c:dLbl>
            <c:dLbl>
              <c:idx val="1"/>
              <c:delete val="1"/>
            </c:dLbl>
            <c:dLbl>
              <c:idx val="2"/>
              <c:layout>
                <c:manualLayout>
                  <c:x val="-0.11507629245043299"/>
                  <c:y val="0.34725585186592001"/>
                </c:manualLayout>
              </c:layout>
              <c:tx>
                <c:rich>
                  <a:bodyPr anchor="t" anchorCtr="0"/>
                  <a:lstStyle/>
                  <a:p>
                    <a:pPr algn="l">
                      <a:defRPr/>
                    </a:pPr>
                    <a:r>
                      <a:rPr lang="en-US" sz="3200" b="0" dirty="0" smtClean="0">
                        <a:solidFill>
                          <a:schemeClr val="accent5"/>
                        </a:solidFill>
                      </a:rPr>
                      <a:t>10%</a:t>
                    </a:r>
                  </a:p>
                  <a:p>
                    <a:pPr algn="l">
                      <a:defRPr/>
                    </a:pPr>
                    <a:r>
                      <a:rPr lang="en-US" sz="900" b="1" dirty="0" smtClean="0">
                        <a:solidFill>
                          <a:schemeClr val="bg1">
                            <a:lumMod val="50000"/>
                          </a:schemeClr>
                        </a:solidFill>
                      </a:rPr>
                      <a:t>Emerging Markets</a:t>
                    </a:r>
                  </a:p>
                  <a:p>
                    <a:pPr algn="l">
                      <a:defRPr/>
                    </a:pPr>
                    <a:r>
                      <a:rPr lang="en-US" sz="900" dirty="0" smtClean="0">
                        <a:solidFill>
                          <a:schemeClr val="bg1">
                            <a:lumMod val="50000"/>
                          </a:schemeClr>
                        </a:solidFill>
                      </a:rPr>
                      <a:t>$4.4 trillion </a:t>
                    </a:r>
                    <a:endParaRPr lang="en-US" sz="900" dirty="0">
                      <a:solidFill>
                        <a:schemeClr val="bg1">
                          <a:lumMod val="50000"/>
                        </a:schemeClr>
                      </a:solidFill>
                    </a:endParaRPr>
                  </a:p>
                </c:rich>
              </c:tx>
              <c:spPr/>
              <c:dLblPos val="bestFit"/>
              <c:showLegendKey val="0"/>
              <c:showVal val="1"/>
              <c:showCatName val="0"/>
              <c:showSerName val="0"/>
              <c:showPercent val="0"/>
              <c:showBubbleSize val="0"/>
            </c:dLbl>
            <c:txPr>
              <a:bodyPr/>
              <a:lstStyle/>
              <a:p>
                <a:pPr algn="l">
                  <a:defRPr/>
                </a:pPr>
                <a:endParaRPr lang="en-US"/>
              </a:p>
            </c:txPr>
            <c:dLblPos val="outEnd"/>
            <c:showLegendKey val="0"/>
            <c:showVal val="1"/>
            <c:showCatName val="0"/>
            <c:showSerName val="0"/>
            <c:showPercent val="0"/>
            <c:showBubbleSize val="0"/>
            <c:showLeaderLines val="0"/>
          </c:dLbls>
          <c:cat>
            <c:strRef>
              <c:f>Sheet1!$A$2:$A$4</c:f>
              <c:strCache>
                <c:ptCount val="3"/>
                <c:pt idx="0">
                  <c:v>Russell 3000</c:v>
                </c:pt>
                <c:pt idx="1">
                  <c:v>MSCI World ex USA IMI Index</c:v>
                </c:pt>
                <c:pt idx="2">
                  <c:v>MSCI Emerging Markets IMI Index</c:v>
                </c:pt>
              </c:strCache>
            </c:strRef>
          </c:cat>
          <c:val>
            <c:numRef>
              <c:f>Sheet1!$B$2:$B$4</c:f>
              <c:numCache>
                <c:formatCode>General</c:formatCode>
                <c:ptCount val="3"/>
                <c:pt idx="0">
                  <c:v>22808597986129.898</c:v>
                </c:pt>
                <c:pt idx="1">
                  <c:v>15788647563129.199</c:v>
                </c:pt>
                <c:pt idx="2">
                  <c:v>4385561897336.23</c:v>
                </c:pt>
              </c:numCache>
            </c:numRef>
          </c:val>
        </c:ser>
        <c:ser>
          <c:idx val="1"/>
          <c:order val="1"/>
          <c:tx>
            <c:strRef>
              <c:f>Sheet1!$C$1</c:f>
              <c:strCache>
                <c:ptCount val="1"/>
                <c:pt idx="0">
                  <c:v>Column1</c:v>
                </c:pt>
              </c:strCache>
            </c:strRef>
          </c:tx>
          <c:cat>
            <c:strRef>
              <c:f>Sheet1!$A$2:$A$4</c:f>
              <c:strCache>
                <c:ptCount val="3"/>
                <c:pt idx="0">
                  <c:v>Russell 3000</c:v>
                </c:pt>
                <c:pt idx="1">
                  <c:v>MSCI World ex USA IMI Index</c:v>
                </c:pt>
                <c:pt idx="2">
                  <c:v>MSCI Emerging Markets IMI Index</c:v>
                </c:pt>
              </c:strCache>
            </c:strRef>
          </c:cat>
          <c:val>
            <c:numRef>
              <c:f>Sheet1!$C$2:$C$4</c:f>
              <c:numCache>
                <c:formatCode>General</c:formatCode>
                <c:ptCount val="3"/>
              </c:numCache>
            </c:numRef>
          </c:val>
        </c:ser>
        <c:ser>
          <c:idx val="2"/>
          <c:order val="2"/>
          <c:tx>
            <c:strRef>
              <c:f>Sheet1!$D$1</c:f>
              <c:strCache>
                <c:ptCount val="1"/>
                <c:pt idx="0">
                  <c:v>Column2</c:v>
                </c:pt>
              </c:strCache>
            </c:strRef>
          </c:tx>
          <c:cat>
            <c:strRef>
              <c:f>Sheet1!$A$2:$A$4</c:f>
              <c:strCache>
                <c:ptCount val="3"/>
                <c:pt idx="0">
                  <c:v>Russell 3000</c:v>
                </c:pt>
                <c:pt idx="1">
                  <c:v>MSCI World ex USA IMI Index</c:v>
                </c:pt>
                <c:pt idx="2">
                  <c:v>MSCI Emerging Markets IMI Index</c:v>
                </c:pt>
              </c:strCache>
            </c:strRef>
          </c:cat>
          <c:val>
            <c:numRef>
              <c:f>Sheet1!$D$2:$D$4</c:f>
              <c:numCache>
                <c:formatCode>0%</c:formatCode>
                <c:ptCount val="3"/>
                <c:pt idx="0">
                  <c:v>0.53064467728099907</c:v>
                </c:pt>
                <c:pt idx="1">
                  <c:v>0.36732471657990368</c:v>
                </c:pt>
                <c:pt idx="2">
                  <c:v>0.1020306061390974</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b="0">
                <a:solidFill>
                  <a:schemeClr val="tx2"/>
                </a:solidFill>
              </a:defRPr>
            </a:pPr>
            <a:r>
              <a:rPr lang="en-US" sz="1100" b="0" dirty="0" smtClean="0">
                <a:solidFill>
                  <a:schemeClr val="tx2"/>
                </a:solidFill>
                <a:effectLst/>
              </a:rPr>
              <a:t>Ranked Emerging Markets Returns (%)</a:t>
            </a:r>
            <a:endParaRPr lang="en-US" sz="1100" b="0" dirty="0">
              <a:solidFill>
                <a:schemeClr val="tx2"/>
              </a:solidFill>
              <a:effectLst/>
            </a:endParaRPr>
          </a:p>
        </c:rich>
      </c:tx>
      <c:layout>
        <c:manualLayout>
          <c:xMode val="edge"/>
          <c:yMode val="edge"/>
          <c:x val="2.3216718000319027E-2"/>
          <c:y val="1.7045454545454544E-2"/>
        </c:manualLayout>
      </c:layout>
      <c:overlay val="0"/>
    </c:title>
    <c:autoTitleDeleted val="0"/>
    <c:plotArea>
      <c:layout>
        <c:manualLayout>
          <c:layoutTarget val="inner"/>
          <c:xMode val="edge"/>
          <c:yMode val="edge"/>
          <c:x val="0.25969140221108727"/>
          <c:y val="8.8972938734400153E-2"/>
          <c:w val="0.70753478025312477"/>
          <c:h val="0.8619761302634803"/>
        </c:manualLayout>
      </c:layout>
      <c:barChart>
        <c:barDir val="bar"/>
        <c:grouping val="clustered"/>
        <c:varyColors val="0"/>
        <c:ser>
          <c:idx val="0"/>
          <c:order val="0"/>
          <c:tx>
            <c:strRef>
              <c:f>Sheet1!$B$1</c:f>
              <c:strCache>
                <c:ptCount val="1"/>
                <c:pt idx="0">
                  <c:v>Negative</c:v>
                </c:pt>
              </c:strCache>
            </c:strRef>
          </c:tx>
          <c:spPr>
            <a:solidFill>
              <a:schemeClr val="bg1">
                <a:lumMod val="75000"/>
              </a:schemeClr>
            </a:solidFill>
          </c:spPr>
          <c:invertIfNegative val="0"/>
          <c:dLbls>
            <c:dLbl>
              <c:idx val="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7"/>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9"/>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7"/>
              <c:spPr/>
              <c:txPr>
                <a:bodyPr/>
                <a:lstStyle/>
                <a:p>
                  <a:pPr algn="ctr" rtl="0">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dLbl>
              <c:idx val="1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dLbl>
            <c:txPr>
              <a:bodyPr/>
              <a:lstStyle/>
              <a:p>
                <a:pPr>
                  <a:defRPr sz="900">
                    <a:solidFill>
                      <a:srgbClr val="C00000"/>
                    </a:solidFill>
                  </a:defRPr>
                </a:pPr>
                <a:endParaRPr lang="en-US"/>
              </a:p>
            </c:txPr>
            <c:dLblPos val="outEnd"/>
            <c:showLegendKey val="0"/>
            <c:showVal val="1"/>
            <c:showCatName val="0"/>
            <c:showSerName val="0"/>
            <c:showPercent val="0"/>
            <c:showBubbleSize val="0"/>
            <c:showLeaderLines val="0"/>
          </c:dLbls>
          <c:cat>
            <c:strRef>
              <c:f>Sheet1!$A$2:$A$24</c:f>
              <c:strCache>
                <c:ptCount val="23"/>
                <c:pt idx="0">
                  <c:v>Russia</c:v>
                </c:pt>
                <c:pt idx="1">
                  <c:v>Greece</c:v>
                </c:pt>
                <c:pt idx="2">
                  <c:v>Colombia</c:v>
                </c:pt>
                <c:pt idx="3">
                  <c:v>UAE</c:v>
                </c:pt>
                <c:pt idx="4">
                  <c:v>Brazil</c:v>
                </c:pt>
                <c:pt idx="5">
                  <c:v>Czech Republic</c:v>
                </c:pt>
                <c:pt idx="6">
                  <c:v>Poland</c:v>
                </c:pt>
                <c:pt idx="7">
                  <c:v>Hungary</c:v>
                </c:pt>
                <c:pt idx="8">
                  <c:v>Mexico</c:v>
                </c:pt>
                <c:pt idx="9">
                  <c:v>Malaysia</c:v>
                </c:pt>
                <c:pt idx="10">
                  <c:v>Egypt</c:v>
                </c:pt>
                <c:pt idx="11">
                  <c:v>Qatar</c:v>
                </c:pt>
                <c:pt idx="12">
                  <c:v>Korea</c:v>
                </c:pt>
                <c:pt idx="13">
                  <c:v>Thailand</c:v>
                </c:pt>
                <c:pt idx="14">
                  <c:v>Chile</c:v>
                </c:pt>
                <c:pt idx="15">
                  <c:v>Peru</c:v>
                </c:pt>
                <c:pt idx="16">
                  <c:v>India</c:v>
                </c:pt>
                <c:pt idx="17">
                  <c:v>Indonesia</c:v>
                </c:pt>
                <c:pt idx="18">
                  <c:v>Taiwan</c:v>
                </c:pt>
                <c:pt idx="19">
                  <c:v>Philippines</c:v>
                </c:pt>
                <c:pt idx="20">
                  <c:v>South Africa</c:v>
                </c:pt>
                <c:pt idx="21">
                  <c:v>China</c:v>
                </c:pt>
                <c:pt idx="22">
                  <c:v>Turkey</c:v>
                </c:pt>
              </c:strCache>
            </c:strRef>
          </c:cat>
          <c:val>
            <c:numRef>
              <c:f>Sheet1!$B$2:$B$24</c:f>
              <c:numCache>
                <c:formatCode>#,##0.00;\-#,##0.00;</c:formatCode>
                <c:ptCount val="23"/>
                <c:pt idx="0">
                  <c:v>-33.35</c:v>
                </c:pt>
                <c:pt idx="1">
                  <c:v>-28.43</c:v>
                </c:pt>
                <c:pt idx="2">
                  <c:v>-22.83</c:v>
                </c:pt>
                <c:pt idx="3">
                  <c:v>-20.75</c:v>
                </c:pt>
                <c:pt idx="4">
                  <c:v>-14.940000000000001</c:v>
                </c:pt>
                <c:pt idx="5">
                  <c:v>-14.11</c:v>
                </c:pt>
                <c:pt idx="6">
                  <c:v>-13.449999999999998</c:v>
                </c:pt>
                <c:pt idx="7">
                  <c:v>-12.740000000000002</c:v>
                </c:pt>
                <c:pt idx="8">
                  <c:v>-12.19</c:v>
                </c:pt>
                <c:pt idx="9">
                  <c:v>-11.6</c:v>
                </c:pt>
                <c:pt idx="10">
                  <c:v>-10.19</c:v>
                </c:pt>
                <c:pt idx="11">
                  <c:v>-9.56</c:v>
                </c:pt>
                <c:pt idx="12">
                  <c:v>-8.0399999999999991</c:v>
                </c:pt>
                <c:pt idx="13">
                  <c:v>-6.9599999999999991</c:v>
                </c:pt>
                <c:pt idx="14">
                  <c:v>-4.99</c:v>
                </c:pt>
                <c:pt idx="15">
                  <c:v>-0.88</c:v>
                </c:pt>
                <c:pt idx="16">
                  <c:v>0</c:v>
                </c:pt>
                <c:pt idx="17">
                  <c:v>0</c:v>
                </c:pt>
                <c:pt idx="18">
                  <c:v>0</c:v>
                </c:pt>
                <c:pt idx="19">
                  <c:v>0</c:v>
                </c:pt>
                <c:pt idx="20">
                  <c:v>0</c:v>
                </c:pt>
                <c:pt idx="21">
                  <c:v>0</c:v>
                </c:pt>
                <c:pt idx="22">
                  <c:v>0</c:v>
                </c:pt>
              </c:numCache>
            </c:numRef>
          </c:val>
        </c:ser>
        <c:ser>
          <c:idx val="1"/>
          <c:order val="1"/>
          <c:tx>
            <c:strRef>
              <c:f>Sheet1!$C$1</c:f>
              <c:strCache>
                <c:ptCount val="1"/>
                <c:pt idx="0">
                  <c:v>Positive</c:v>
                </c:pt>
              </c:strCache>
            </c:strRef>
          </c:tx>
          <c:spPr>
            <a:solidFill>
              <a:schemeClr val="bg1">
                <a:lumMod val="75000"/>
              </a:schemeClr>
            </a:solidFill>
          </c:spPr>
          <c:invertIfNegative val="0"/>
          <c:dLbls>
            <c:txPr>
              <a:bodyPr/>
              <a:lstStyle/>
              <a:p>
                <a:pPr>
                  <a:defRPr sz="900">
                    <a:solidFill>
                      <a:srgbClr val="35627D"/>
                    </a:solidFill>
                  </a:defRPr>
                </a:pPr>
                <a:endParaRPr lang="en-US"/>
              </a:p>
            </c:txPr>
            <c:showLegendKey val="0"/>
            <c:showVal val="1"/>
            <c:showCatName val="0"/>
            <c:showSerName val="0"/>
            <c:showPercent val="0"/>
            <c:showBubbleSize val="0"/>
            <c:showLeaderLines val="0"/>
          </c:dLbls>
          <c:cat>
            <c:strRef>
              <c:f>Sheet1!$A$2:$A$24</c:f>
              <c:strCache>
                <c:ptCount val="23"/>
                <c:pt idx="0">
                  <c:v>Russia</c:v>
                </c:pt>
                <c:pt idx="1">
                  <c:v>Greece</c:v>
                </c:pt>
                <c:pt idx="2">
                  <c:v>Colombia</c:v>
                </c:pt>
                <c:pt idx="3">
                  <c:v>UAE</c:v>
                </c:pt>
                <c:pt idx="4">
                  <c:v>Brazil</c:v>
                </c:pt>
                <c:pt idx="5">
                  <c:v>Czech Republic</c:v>
                </c:pt>
                <c:pt idx="6">
                  <c:v>Poland</c:v>
                </c:pt>
                <c:pt idx="7">
                  <c:v>Hungary</c:v>
                </c:pt>
                <c:pt idx="8">
                  <c:v>Mexico</c:v>
                </c:pt>
                <c:pt idx="9">
                  <c:v>Malaysia</c:v>
                </c:pt>
                <c:pt idx="10">
                  <c:v>Egypt</c:v>
                </c:pt>
                <c:pt idx="11">
                  <c:v>Qatar</c:v>
                </c:pt>
                <c:pt idx="12">
                  <c:v>Korea</c:v>
                </c:pt>
                <c:pt idx="13">
                  <c:v>Thailand</c:v>
                </c:pt>
                <c:pt idx="14">
                  <c:v>Chile</c:v>
                </c:pt>
                <c:pt idx="15">
                  <c:v>Peru</c:v>
                </c:pt>
                <c:pt idx="16">
                  <c:v>India</c:v>
                </c:pt>
                <c:pt idx="17">
                  <c:v>Indonesia</c:v>
                </c:pt>
                <c:pt idx="18">
                  <c:v>Taiwan</c:v>
                </c:pt>
                <c:pt idx="19">
                  <c:v>Philippines</c:v>
                </c:pt>
                <c:pt idx="20">
                  <c:v>South Africa</c:v>
                </c:pt>
                <c:pt idx="21">
                  <c:v>China</c:v>
                </c:pt>
                <c:pt idx="22">
                  <c:v>Turkey</c:v>
                </c:pt>
              </c:strCache>
            </c:strRef>
          </c:cat>
          <c:val>
            <c:numRef>
              <c:f>Sheet1!$C$2:$C$24</c:f>
              <c:numCache>
                <c:formatCode>#,##0.00;\-#,##0.00;</c:formatCode>
                <c:ptCount val="2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0.39</c:v>
                </c:pt>
                <c:pt idx="17">
                  <c:v>0.4</c:v>
                </c:pt>
                <c:pt idx="18">
                  <c:v>0.44</c:v>
                </c:pt>
                <c:pt idx="19">
                  <c:v>0.59</c:v>
                </c:pt>
                <c:pt idx="20">
                  <c:v>2.92</c:v>
                </c:pt>
                <c:pt idx="21">
                  <c:v>5.59</c:v>
                </c:pt>
                <c:pt idx="22">
                  <c:v>10.83</c:v>
                </c:pt>
              </c:numCache>
            </c:numRef>
          </c:val>
        </c:ser>
        <c:dLbls>
          <c:showLegendKey val="0"/>
          <c:showVal val="0"/>
          <c:showCatName val="0"/>
          <c:showSerName val="0"/>
          <c:showPercent val="0"/>
          <c:showBubbleSize val="0"/>
        </c:dLbls>
        <c:gapWidth val="106"/>
        <c:overlap val="100"/>
        <c:axId val="39783040"/>
        <c:axId val="39793024"/>
      </c:barChart>
      <c:catAx>
        <c:axId val="39783040"/>
        <c:scaling>
          <c:orientation val="minMax"/>
        </c:scaling>
        <c:delete val="0"/>
        <c:axPos val="l"/>
        <c:numFmt formatCode="General" sourceLinked="1"/>
        <c:majorTickMark val="none"/>
        <c:minorTickMark val="none"/>
        <c:tickLblPos val="low"/>
        <c:txPr>
          <a:bodyPr/>
          <a:lstStyle/>
          <a:p>
            <a:pPr>
              <a:defRPr sz="900"/>
            </a:pPr>
            <a:endParaRPr lang="en-US"/>
          </a:p>
        </c:txPr>
        <c:crossAx val="39793024"/>
        <c:crosses val="autoZero"/>
        <c:auto val="1"/>
        <c:lblAlgn val="ctr"/>
        <c:lblOffset val="100"/>
        <c:noMultiLvlLbl val="0"/>
      </c:catAx>
      <c:valAx>
        <c:axId val="39793024"/>
        <c:scaling>
          <c:orientation val="minMax"/>
          <c:max val="20"/>
          <c:min val="-45"/>
        </c:scaling>
        <c:delete val="0"/>
        <c:axPos val="b"/>
        <c:majorGridlines>
          <c:spPr>
            <a:ln>
              <a:noFill/>
            </a:ln>
          </c:spPr>
        </c:majorGridlines>
        <c:numFmt formatCode="#,##0.00;\-#,##0.00;" sourceLinked="1"/>
        <c:majorTickMark val="none"/>
        <c:minorTickMark val="none"/>
        <c:tickLblPos val="none"/>
        <c:spPr>
          <a:ln>
            <a:noFill/>
          </a:ln>
        </c:spPr>
        <c:crossAx val="3978304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0.10661</cdr:x>
      <cdr:y>0.14374</cdr:y>
    </cdr:from>
    <cdr:to>
      <cdr:x>0.87719</cdr:x>
      <cdr:y>0.14374</cdr:y>
    </cdr:to>
    <cdr:cxnSp macro="">
      <cdr:nvCxnSpPr>
        <cdr:cNvPr id="2" name="Straight Connector 1"/>
        <cdr:cNvCxnSpPr/>
      </cdr:nvCxnSpPr>
      <cdr:spPr>
        <a:xfrm xmlns:a="http://schemas.openxmlformats.org/drawingml/2006/main">
          <a:off x="663065" y="364180"/>
          <a:ext cx="4792895"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0.xml><?xml version="1.0" encoding="utf-8"?>
<c:userShapes xmlns:c="http://schemas.openxmlformats.org/drawingml/2006/chart">
  <cdr:relSizeAnchor xmlns:cdr="http://schemas.openxmlformats.org/drawingml/2006/chartDrawing">
    <cdr:from>
      <cdr:x>0.02437</cdr:x>
      <cdr:y>0.07217</cdr:y>
    </cdr:from>
    <cdr:to>
      <cdr:x>0.96777</cdr:x>
      <cdr:y>0.07217</cdr:y>
    </cdr:to>
    <cdr:cxnSp macro="">
      <cdr:nvCxnSpPr>
        <cdr:cNvPr id="3" name="Straight Connector 2"/>
        <cdr:cNvCxnSpPr/>
      </cdr:nvCxnSpPr>
      <cdr:spPr>
        <a:xfrm xmlns:a="http://schemas.openxmlformats.org/drawingml/2006/main">
          <a:off x="118107" y="356358"/>
          <a:ext cx="4572000"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1.xml><?xml version="1.0" encoding="utf-8"?>
<c:userShapes xmlns:c="http://schemas.openxmlformats.org/drawingml/2006/chart">
  <cdr:relSizeAnchor xmlns:cdr="http://schemas.openxmlformats.org/drawingml/2006/chartDrawing">
    <cdr:from>
      <cdr:x>0.03977</cdr:x>
      <cdr:y>0.11368</cdr:y>
    </cdr:from>
    <cdr:to>
      <cdr:x>0.91477</cdr:x>
      <cdr:y>0.11368</cdr:y>
    </cdr:to>
    <cdr:cxnSp macro="">
      <cdr:nvCxnSpPr>
        <cdr:cNvPr id="5" name="Straight Connector 4"/>
        <cdr:cNvCxnSpPr/>
      </cdr:nvCxnSpPr>
      <cdr:spPr>
        <a:xfrm xmlns:a="http://schemas.openxmlformats.org/drawingml/2006/main">
          <a:off x="133350" y="314325"/>
          <a:ext cx="2933700"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2.xml><?xml version="1.0" encoding="utf-8"?>
<c:userShapes xmlns:c="http://schemas.openxmlformats.org/drawingml/2006/chart">
  <cdr:relSizeAnchor xmlns:cdr="http://schemas.openxmlformats.org/drawingml/2006/chartDrawing">
    <cdr:from>
      <cdr:x>0.08064</cdr:x>
      <cdr:y>0.84373</cdr:y>
    </cdr:from>
    <cdr:to>
      <cdr:x>0.12237</cdr:x>
      <cdr:y>0.98971</cdr:y>
    </cdr:to>
    <cdr:sp macro="" textlink="">
      <cdr:nvSpPr>
        <cdr:cNvPr id="6" name="TextBox 16"/>
        <cdr:cNvSpPr txBox="1"/>
      </cdr:nvSpPr>
      <cdr:spPr>
        <a:xfrm xmlns:a="http://schemas.openxmlformats.org/drawingml/2006/main">
          <a:off x="223067" y="1601016"/>
          <a:ext cx="115416" cy="276999"/>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smtClean="0"/>
            <a:t>1</a:t>
          </a:r>
          <a:br>
            <a:rPr lang="en-US" sz="900" dirty="0" smtClean="0"/>
          </a:br>
          <a:r>
            <a:rPr lang="en-US" sz="900" dirty="0" err="1" smtClean="0"/>
            <a:t>Yr</a:t>
          </a:r>
          <a:endParaRPr lang="en-US" sz="900" dirty="0"/>
        </a:p>
      </cdr:txBody>
    </cdr:sp>
  </cdr:relSizeAnchor>
  <cdr:relSizeAnchor xmlns:cdr="http://schemas.openxmlformats.org/drawingml/2006/chartDrawing">
    <cdr:from>
      <cdr:x>0.19873</cdr:x>
      <cdr:y>0.84373</cdr:y>
    </cdr:from>
    <cdr:to>
      <cdr:x>0.24046</cdr:x>
      <cdr:y>0.98971</cdr:y>
    </cdr:to>
    <cdr:sp macro="" textlink="">
      <cdr:nvSpPr>
        <cdr:cNvPr id="7" name="TextBox 22"/>
        <cdr:cNvSpPr txBox="1"/>
      </cdr:nvSpPr>
      <cdr:spPr>
        <a:xfrm xmlns:a="http://schemas.openxmlformats.org/drawingml/2006/main">
          <a:off x="559038" y="1909478"/>
          <a:ext cx="117388" cy="330373"/>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smtClean="0"/>
            <a:t>5</a:t>
          </a:r>
          <a:br>
            <a:rPr lang="en-US" sz="900" dirty="0" smtClean="0"/>
          </a:br>
          <a:r>
            <a:rPr lang="en-US" sz="900" dirty="0" err="1" smtClean="0"/>
            <a:t>Yr</a:t>
          </a:r>
          <a:endParaRPr lang="en-US" sz="900" dirty="0"/>
        </a:p>
      </cdr:txBody>
    </cdr:sp>
  </cdr:relSizeAnchor>
  <cdr:relSizeAnchor xmlns:cdr="http://schemas.openxmlformats.org/drawingml/2006/chartDrawing">
    <cdr:from>
      <cdr:x>0.32656</cdr:x>
      <cdr:y>0.84373</cdr:y>
    </cdr:from>
    <cdr:to>
      <cdr:x>0.37292</cdr:x>
      <cdr:y>0.98971</cdr:y>
    </cdr:to>
    <cdr:sp macro="" textlink="">
      <cdr:nvSpPr>
        <cdr:cNvPr id="8" name="TextBox 24"/>
        <cdr:cNvSpPr txBox="1"/>
      </cdr:nvSpPr>
      <cdr:spPr>
        <a:xfrm xmlns:a="http://schemas.openxmlformats.org/drawingml/2006/main">
          <a:off x="918626" y="1909478"/>
          <a:ext cx="130413" cy="330373"/>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smtClean="0"/>
            <a:t>10</a:t>
          </a:r>
          <a:br>
            <a:rPr lang="en-US" sz="900" dirty="0" smtClean="0"/>
          </a:br>
          <a:r>
            <a:rPr lang="en-US" sz="900" dirty="0" err="1" smtClean="0"/>
            <a:t>Yr</a:t>
          </a:r>
          <a:endParaRPr lang="en-US" sz="900" dirty="0"/>
        </a:p>
      </cdr:txBody>
    </cdr:sp>
  </cdr:relSizeAnchor>
  <cdr:relSizeAnchor xmlns:cdr="http://schemas.openxmlformats.org/drawingml/2006/chartDrawing">
    <cdr:from>
      <cdr:x>0.81718</cdr:x>
      <cdr:y>0.84373</cdr:y>
    </cdr:from>
    <cdr:to>
      <cdr:x>0.86354</cdr:x>
      <cdr:y>0.98971</cdr:y>
    </cdr:to>
    <cdr:sp macro="" textlink="">
      <cdr:nvSpPr>
        <cdr:cNvPr id="9" name="TextBox 25"/>
        <cdr:cNvSpPr txBox="1"/>
      </cdr:nvSpPr>
      <cdr:spPr>
        <a:xfrm xmlns:a="http://schemas.openxmlformats.org/drawingml/2006/main">
          <a:off x="2260374" y="1601016"/>
          <a:ext cx="128240" cy="276999"/>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a:t>
          </a:r>
          <a:r>
            <a:rPr lang="en-US" sz="900" dirty="0" smtClean="0"/>
            <a:t>0</a:t>
          </a:r>
          <a:br>
            <a:rPr lang="en-US" sz="900" dirty="0" smtClean="0"/>
          </a:br>
          <a:r>
            <a:rPr lang="en-US" sz="900" dirty="0" err="1" smtClean="0"/>
            <a:t>Yr</a:t>
          </a:r>
          <a:endParaRPr lang="en-US" sz="900" dirty="0"/>
        </a:p>
      </cdr:txBody>
    </cdr:sp>
  </cdr:relSizeAnchor>
  <cdr:relSizeAnchor xmlns:cdr="http://schemas.openxmlformats.org/drawingml/2006/chartDrawing">
    <cdr:from>
      <cdr:x>0.00213</cdr:x>
      <cdr:y>0.13509</cdr:y>
    </cdr:from>
    <cdr:to>
      <cdr:x>0.95979</cdr:x>
      <cdr:y>0.13509</cdr:y>
    </cdr:to>
    <cdr:cxnSp macro="">
      <cdr:nvCxnSpPr>
        <cdr:cNvPr id="10" name="Straight Connector 9"/>
        <cdr:cNvCxnSpPr/>
      </cdr:nvCxnSpPr>
      <cdr:spPr>
        <a:xfrm xmlns:a="http://schemas.openxmlformats.org/drawingml/2006/main">
          <a:off x="5992" y="305734"/>
          <a:ext cx="2693941"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0.8612</cdr:x>
      <cdr:y>0.47836</cdr:y>
    </cdr:from>
    <cdr:to>
      <cdr:x>0.96939</cdr:x>
      <cdr:y>0.53087</cdr:y>
    </cdr:to>
    <cdr:sp macro="" textlink="">
      <cdr:nvSpPr>
        <cdr:cNvPr id="11" name="TextBox 21"/>
        <cdr:cNvSpPr txBox="1"/>
      </cdr:nvSpPr>
      <cdr:spPr>
        <a:xfrm xmlns:a="http://schemas.openxmlformats.org/drawingml/2006/main">
          <a:off x="3215636" y="1121579"/>
          <a:ext cx="403958" cy="123111"/>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none" lIns="0" tIns="0" rIns="0" bIns="0" rtlCol="0">
          <a:spAutoFit/>
        </a:bodyPr>
        <a:lstStyle xmlns:a="http://schemas.openxmlformats.org/drawingml/2006/main">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xmlns:a="http://schemas.openxmlformats.org/drawingml/2006/main">
          <a:pPr algn="ctr" defTabSz="735702"/>
          <a:r>
            <a:rPr lang="en-US" sz="800" dirty="0" smtClean="0">
              <a:solidFill>
                <a:srgbClr val="7F7F7F"/>
              </a:solidFill>
              <a:cs typeface="Arial" pitchFamily="34" charset="0"/>
            </a:rPr>
            <a:t>12/31/14</a:t>
          </a:r>
          <a:endParaRPr lang="en-US" sz="800" dirty="0">
            <a:solidFill>
              <a:srgbClr val="35627D"/>
            </a:solidFill>
            <a:cs typeface="Arial" pitchFamily="34" charset="0"/>
          </a:endParaRPr>
        </a:p>
      </cdr:txBody>
    </cdr:sp>
  </cdr:relSizeAnchor>
  <cdr:relSizeAnchor xmlns:cdr="http://schemas.openxmlformats.org/drawingml/2006/chartDrawing">
    <cdr:from>
      <cdr:x>0.8612</cdr:x>
      <cdr:y>0.28946</cdr:y>
    </cdr:from>
    <cdr:to>
      <cdr:x>0.96939</cdr:x>
      <cdr:y>0.34197</cdr:y>
    </cdr:to>
    <cdr:sp macro="" textlink="">
      <cdr:nvSpPr>
        <cdr:cNvPr id="12" name="Rectangle 11"/>
        <cdr:cNvSpPr/>
      </cdr:nvSpPr>
      <cdr:spPr>
        <a:xfrm xmlns:a="http://schemas.openxmlformats.org/drawingml/2006/main">
          <a:off x="3215637" y="678667"/>
          <a:ext cx="403957" cy="123111"/>
        </a:xfrm>
        <a:prstGeom xmlns:a="http://schemas.openxmlformats.org/drawingml/2006/main" prst="rect">
          <a:avLst/>
        </a:prstGeom>
      </cdr:spPr>
      <cdr:txBody>
        <a:bodyPr xmlns:a="http://schemas.openxmlformats.org/drawingml/2006/main" wrap="none" lIns="0" tIns="0" rIns="0" bIns="0">
          <a:spAutoFit/>
        </a:bodyPr>
        <a:lstStyle xmlns:a="http://schemas.openxmlformats.org/drawingml/2006/main">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xmlns:a="http://schemas.openxmlformats.org/drawingml/2006/main">
          <a:pPr algn="ctr" defTabSz="735702">
            <a:spcBef>
              <a:spcPts val="241"/>
            </a:spcBef>
          </a:pPr>
          <a:r>
            <a:rPr lang="en-US" sz="800" dirty="0" smtClean="0">
              <a:solidFill>
                <a:srgbClr val="6EA1B7"/>
              </a:solidFill>
              <a:cs typeface="Arial" pitchFamily="34" charset="0"/>
            </a:rPr>
            <a:t>12/31/13</a:t>
          </a:r>
          <a:endParaRPr lang="en-US" sz="800" dirty="0">
            <a:solidFill>
              <a:srgbClr val="6EA1B7"/>
            </a:solidFill>
            <a:cs typeface="Arial" pitchFamily="34" charset="0"/>
          </a:endParaRPr>
        </a:p>
      </cdr:txBody>
    </cdr:sp>
  </cdr:relSizeAnchor>
  <cdr:relSizeAnchor xmlns:cdr="http://schemas.openxmlformats.org/drawingml/2006/chartDrawing">
    <cdr:from>
      <cdr:x>0.87666</cdr:x>
      <cdr:y>0.39</cdr:y>
    </cdr:from>
    <cdr:to>
      <cdr:x>0.96939</cdr:x>
      <cdr:y>0.44251</cdr:y>
    </cdr:to>
    <cdr:sp macro="" textlink="">
      <cdr:nvSpPr>
        <cdr:cNvPr id="13" name="Rectangle 12"/>
        <cdr:cNvSpPr/>
      </cdr:nvSpPr>
      <cdr:spPr>
        <a:xfrm xmlns:a="http://schemas.openxmlformats.org/drawingml/2006/main">
          <a:off x="3273345" y="914410"/>
          <a:ext cx="346249" cy="123111"/>
        </a:xfrm>
        <a:prstGeom xmlns:a="http://schemas.openxmlformats.org/drawingml/2006/main" prst="rect">
          <a:avLst/>
        </a:prstGeom>
      </cdr:spPr>
      <cdr:txBody>
        <a:bodyPr xmlns:a="http://schemas.openxmlformats.org/drawingml/2006/main" wrap="none" lIns="0" tIns="0" rIns="0" bIns="0">
          <a:spAutoFit/>
        </a:bodyPr>
        <a:lstStyle xmlns:a="http://schemas.openxmlformats.org/drawingml/2006/main">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xmlns:a="http://schemas.openxmlformats.org/drawingml/2006/main">
          <a:pPr algn="ctr" defTabSz="735702">
            <a:spcBef>
              <a:spcPts val="241"/>
            </a:spcBef>
          </a:pPr>
          <a:r>
            <a:rPr lang="en-US" sz="800" dirty="0" smtClean="0">
              <a:solidFill>
                <a:schemeClr val="tx2"/>
              </a:solidFill>
              <a:cs typeface="Arial" pitchFamily="34" charset="0"/>
            </a:rPr>
            <a:t>9/30/14</a:t>
          </a:r>
          <a:endParaRPr lang="en-US" sz="800" dirty="0">
            <a:solidFill>
              <a:schemeClr val="tx2"/>
            </a:solidFill>
            <a:cs typeface="Arial" pitchFamily="34" charset="0"/>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0.02191</cdr:x>
      <cdr:y>0.10694</cdr:y>
    </cdr:from>
    <cdr:to>
      <cdr:x>1</cdr:x>
      <cdr:y>0.10694</cdr:y>
    </cdr:to>
    <cdr:cxnSp macro="">
      <cdr:nvCxnSpPr>
        <cdr:cNvPr id="3" name="Straight Connector 2"/>
        <cdr:cNvCxnSpPr/>
      </cdr:nvCxnSpPr>
      <cdr:spPr>
        <a:xfrm xmlns:a="http://schemas.openxmlformats.org/drawingml/2006/main">
          <a:off x="107181" y="347715"/>
          <a:ext cx="4784700"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4.xml><?xml version="1.0" encoding="utf-8"?>
<c:userShapes xmlns:c="http://schemas.openxmlformats.org/drawingml/2006/chart">
  <cdr:relSizeAnchor xmlns:cdr="http://schemas.openxmlformats.org/drawingml/2006/chartDrawing">
    <cdr:from>
      <cdr:x>0.02345</cdr:x>
      <cdr:y>0.19643</cdr:y>
    </cdr:from>
    <cdr:to>
      <cdr:x>0.92506</cdr:x>
      <cdr:y>0.19643</cdr:y>
    </cdr:to>
    <cdr:cxnSp macro="">
      <cdr:nvCxnSpPr>
        <cdr:cNvPr id="3" name="Straight Connector 2"/>
        <cdr:cNvCxnSpPr/>
      </cdr:nvCxnSpPr>
      <cdr:spPr>
        <a:xfrm xmlns:a="http://schemas.openxmlformats.org/drawingml/2006/main">
          <a:off x="124189" y="344363"/>
          <a:ext cx="4774836"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0.01861</cdr:x>
      <cdr:y>0.14789</cdr:y>
    </cdr:from>
    <cdr:to>
      <cdr:x>0.92506</cdr:x>
      <cdr:y>0.14789</cdr:y>
    </cdr:to>
    <cdr:cxnSp macro="">
      <cdr:nvCxnSpPr>
        <cdr:cNvPr id="3" name="Straight Connector 2"/>
        <cdr:cNvCxnSpPr/>
      </cdr:nvCxnSpPr>
      <cdr:spPr>
        <a:xfrm xmlns:a="http://schemas.openxmlformats.org/drawingml/2006/main">
          <a:off x="98557" y="369575"/>
          <a:ext cx="4800468"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cdr:x>
      <cdr:y>0.33733</cdr:y>
    </cdr:from>
    <cdr:to>
      <cdr:x>0.77178</cdr:x>
      <cdr:y>0.33733</cdr:y>
    </cdr:to>
    <cdr:cxnSp macro="">
      <cdr:nvCxnSpPr>
        <cdr:cNvPr id="3" name="Straight Connector 2"/>
        <cdr:cNvCxnSpPr/>
      </cdr:nvCxnSpPr>
      <cdr:spPr>
        <a:xfrm xmlns:a="http://schemas.openxmlformats.org/drawingml/2006/main">
          <a:off x="0" y="912941"/>
          <a:ext cx="3605213"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0.01806</cdr:x>
      <cdr:y>0.14695</cdr:y>
    </cdr:from>
    <cdr:to>
      <cdr:x>0.92451</cdr:x>
      <cdr:y>0.14695</cdr:y>
    </cdr:to>
    <cdr:cxnSp macro="">
      <cdr:nvCxnSpPr>
        <cdr:cNvPr id="3" name="Straight Connector 2"/>
        <cdr:cNvCxnSpPr/>
      </cdr:nvCxnSpPr>
      <cdr:spPr>
        <a:xfrm xmlns:a="http://schemas.openxmlformats.org/drawingml/2006/main">
          <a:off x="95633" y="367221"/>
          <a:ext cx="4800468"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cdr:x>
      <cdr:y>0.33733</cdr:y>
    </cdr:from>
    <cdr:to>
      <cdr:x>0.77178</cdr:x>
      <cdr:y>0.33733</cdr:y>
    </cdr:to>
    <cdr:cxnSp macro="">
      <cdr:nvCxnSpPr>
        <cdr:cNvPr id="3" name="Straight Connector 2"/>
        <cdr:cNvCxnSpPr/>
      </cdr:nvCxnSpPr>
      <cdr:spPr>
        <a:xfrm xmlns:a="http://schemas.openxmlformats.org/drawingml/2006/main">
          <a:off x="0" y="912941"/>
          <a:ext cx="3605213"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0.03635</cdr:x>
      <cdr:y>0.07217</cdr:y>
    </cdr:from>
    <cdr:to>
      <cdr:x>0.98165</cdr:x>
      <cdr:y>0.07217</cdr:y>
    </cdr:to>
    <cdr:cxnSp macro="">
      <cdr:nvCxnSpPr>
        <cdr:cNvPr id="3" name="Straight Connector 2"/>
        <cdr:cNvCxnSpPr/>
      </cdr:nvCxnSpPr>
      <cdr:spPr>
        <a:xfrm xmlns:a="http://schemas.openxmlformats.org/drawingml/2006/main">
          <a:off x="151900" y="336560"/>
          <a:ext cx="3950208"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0.03635</cdr:x>
      <cdr:y>0.07217</cdr:y>
    </cdr:from>
    <cdr:to>
      <cdr:x>0.98165</cdr:x>
      <cdr:y>0.07217</cdr:y>
    </cdr:to>
    <cdr:cxnSp macro="">
      <cdr:nvCxnSpPr>
        <cdr:cNvPr id="3" name="Straight Connector 2"/>
        <cdr:cNvCxnSpPr/>
      </cdr:nvCxnSpPr>
      <cdr:spPr>
        <a:xfrm xmlns:a="http://schemas.openxmlformats.org/drawingml/2006/main">
          <a:off x="151900" y="336560"/>
          <a:ext cx="3950208"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cdr:x>
      <cdr:y>0.33733</cdr:y>
    </cdr:from>
    <cdr:to>
      <cdr:x>0.77178</cdr:x>
      <cdr:y>0.33733</cdr:y>
    </cdr:to>
    <cdr:cxnSp macro="">
      <cdr:nvCxnSpPr>
        <cdr:cNvPr id="3" name="Straight Connector 2"/>
        <cdr:cNvCxnSpPr/>
      </cdr:nvCxnSpPr>
      <cdr:spPr>
        <a:xfrm xmlns:a="http://schemas.openxmlformats.org/drawingml/2006/main">
          <a:off x="0" y="912941"/>
          <a:ext cx="3605213"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9.xml><?xml version="1.0" encoding="utf-8"?>
<c:userShapes xmlns:c="http://schemas.openxmlformats.org/drawingml/2006/chart">
  <cdr:relSizeAnchor xmlns:cdr="http://schemas.openxmlformats.org/drawingml/2006/chartDrawing">
    <cdr:from>
      <cdr:x>0.01861</cdr:x>
      <cdr:y>0.1517</cdr:y>
    </cdr:from>
    <cdr:to>
      <cdr:x>0.92363</cdr:x>
      <cdr:y>0.1517</cdr:y>
    </cdr:to>
    <cdr:cxnSp macro="">
      <cdr:nvCxnSpPr>
        <cdr:cNvPr id="3" name="Straight Connector 2"/>
        <cdr:cNvCxnSpPr/>
      </cdr:nvCxnSpPr>
      <cdr:spPr>
        <a:xfrm xmlns:a="http://schemas.openxmlformats.org/drawingml/2006/main">
          <a:off x="98557" y="364751"/>
          <a:ext cx="4792913" cy="0"/>
        </a:xfrm>
        <a:prstGeom xmlns:a="http://schemas.openxmlformats.org/drawingml/2006/main" prst="line">
          <a:avLst/>
        </a:prstGeom>
        <a:ln xmlns:a="http://schemas.openxmlformats.org/drawingml/2006/main" w="6350">
          <a:solidFill>
            <a:schemeClr val="bg1">
              <a:lumMod val="6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7841" cy="464821"/>
          </a:xfrm>
          <a:prstGeom prst="rect">
            <a:avLst/>
          </a:prstGeom>
        </p:spPr>
        <p:txBody>
          <a:bodyPr vert="horz" lIns="92305" tIns="46156" rIns="92305" bIns="46156" rtlCol="0"/>
          <a:lstStyle>
            <a:lvl1pPr algn="l">
              <a:defRPr sz="1100"/>
            </a:lvl1pPr>
          </a:lstStyle>
          <a:p>
            <a:endParaRPr lang="en-US" dirty="0"/>
          </a:p>
        </p:txBody>
      </p:sp>
      <p:sp>
        <p:nvSpPr>
          <p:cNvPr id="3" name="Date Placeholder 2"/>
          <p:cNvSpPr>
            <a:spLocks noGrp="1"/>
          </p:cNvSpPr>
          <p:nvPr>
            <p:ph type="dt" idx="1"/>
          </p:nvPr>
        </p:nvSpPr>
        <p:spPr>
          <a:xfrm>
            <a:off x="3970940" y="6"/>
            <a:ext cx="3037841" cy="464821"/>
          </a:xfrm>
          <a:prstGeom prst="rect">
            <a:avLst/>
          </a:prstGeom>
        </p:spPr>
        <p:txBody>
          <a:bodyPr vert="horz" lIns="92305" tIns="46156" rIns="92305" bIns="46156" rtlCol="0"/>
          <a:lstStyle>
            <a:lvl1pPr algn="r">
              <a:defRPr sz="1100"/>
            </a:lvl1pPr>
          </a:lstStyle>
          <a:p>
            <a:fld id="{86CEC522-08D6-41D7-BD17-4A764ED892E3}" type="datetimeFigureOut">
              <a:rPr lang="en-US" smtClean="0"/>
              <a:pPr/>
              <a:t>1/10/2015</a:t>
            </a:fld>
            <a:endParaRPr lang="en-US" dirty="0"/>
          </a:p>
        </p:txBody>
      </p:sp>
      <p:sp>
        <p:nvSpPr>
          <p:cNvPr id="4" name="Slide Image Placeholder 3"/>
          <p:cNvSpPr>
            <a:spLocks noGrp="1" noRot="1" noChangeAspect="1"/>
          </p:cNvSpPr>
          <p:nvPr>
            <p:ph type="sldImg" idx="2"/>
          </p:nvPr>
        </p:nvSpPr>
        <p:spPr>
          <a:xfrm>
            <a:off x="1249363" y="695325"/>
            <a:ext cx="4511675" cy="3487738"/>
          </a:xfrm>
          <a:prstGeom prst="rect">
            <a:avLst/>
          </a:prstGeom>
          <a:noFill/>
          <a:ln w="12700">
            <a:solidFill>
              <a:prstClr val="black"/>
            </a:solidFill>
          </a:ln>
        </p:spPr>
        <p:txBody>
          <a:bodyPr vert="horz" lIns="92305" tIns="46156" rIns="92305" bIns="46156" rtlCol="0" anchor="ctr"/>
          <a:lstStyle/>
          <a:p>
            <a:endParaRPr lang="en-US" dirty="0"/>
          </a:p>
        </p:txBody>
      </p:sp>
      <p:sp>
        <p:nvSpPr>
          <p:cNvPr id="5" name="Notes Placeholder 4"/>
          <p:cNvSpPr>
            <a:spLocks noGrp="1"/>
          </p:cNvSpPr>
          <p:nvPr>
            <p:ph type="body" sz="quarter" idx="3"/>
          </p:nvPr>
        </p:nvSpPr>
        <p:spPr>
          <a:xfrm>
            <a:off x="701040" y="4415797"/>
            <a:ext cx="5608320" cy="4183381"/>
          </a:xfrm>
          <a:prstGeom prst="rect">
            <a:avLst/>
          </a:prstGeom>
        </p:spPr>
        <p:txBody>
          <a:bodyPr vert="horz" lIns="92305" tIns="46156" rIns="92305" bIns="461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29973"/>
            <a:ext cx="3037841" cy="464821"/>
          </a:xfrm>
          <a:prstGeom prst="rect">
            <a:avLst/>
          </a:prstGeom>
        </p:spPr>
        <p:txBody>
          <a:bodyPr vert="horz" lIns="92305" tIns="46156" rIns="92305" bIns="46156"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40" y="8829973"/>
            <a:ext cx="3037841" cy="464821"/>
          </a:xfrm>
          <a:prstGeom prst="rect">
            <a:avLst/>
          </a:prstGeom>
        </p:spPr>
        <p:txBody>
          <a:bodyPr vert="horz" lIns="92305" tIns="46156" rIns="92305" bIns="46156" rtlCol="0" anchor="b"/>
          <a:lstStyle>
            <a:lvl1pPr algn="r">
              <a:defRPr sz="1100"/>
            </a:lvl1pPr>
          </a:lstStyle>
          <a:p>
            <a:fld id="{C026C3DD-909A-435F-A8A6-9918FB0A88D5}" type="slidenum">
              <a:rPr lang="en-US" smtClean="0"/>
              <a:pPr/>
              <a:t>‹#›</a:t>
            </a:fld>
            <a:endParaRPr lang="en-US" dirty="0"/>
          </a:p>
        </p:txBody>
      </p:sp>
    </p:spTree>
    <p:extLst>
      <p:ext uri="{BB962C8B-B14F-4D97-AF65-F5344CB8AC3E}">
        <p14:creationId xmlns:p14="http://schemas.microsoft.com/office/powerpoint/2010/main" val="2509161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5325"/>
            <a:ext cx="4511675" cy="34877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693738"/>
            <a:ext cx="4514850" cy="34893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9</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5325"/>
            <a:ext cx="4511675" cy="34877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085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2"/>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smtClean="0"/>
              <a:t>Q</a:t>
            </a:r>
            <a:endParaRPr lang="en-US" dirty="0"/>
          </a:p>
        </p:txBody>
      </p:sp>
      <p:sp>
        <p:nvSpPr>
          <p:cNvPr id="3" name="Subtitle 2"/>
          <p:cNvSpPr>
            <a:spLocks noGrp="1"/>
          </p:cNvSpPr>
          <p:nvPr>
            <p:ph type="subTitle" idx="1" hasCustomPrompt="1"/>
          </p:nvPr>
        </p:nvSpPr>
        <p:spPr>
          <a:xfrm>
            <a:off x="4432300" y="6416040"/>
            <a:ext cx="4818380" cy="384493"/>
          </a:xfrm>
        </p:spPr>
        <p:txBody>
          <a:bodyPr lIns="0" tIns="0" rIns="0" bIns="0" anchor="t" anchorCtr="0">
            <a:noAutofit/>
          </a:bodyPr>
          <a:lstStyle>
            <a:lvl1pPr marL="0" indent="0" algn="r">
              <a:buNone/>
              <a:defRPr sz="2600" baseline="0">
                <a:solidFill>
                  <a:schemeClr val="bg1">
                    <a:lumMod val="50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title</a:t>
            </a:r>
            <a:endParaRPr lang="en-US" dirty="0"/>
          </a:p>
        </p:txBody>
      </p:sp>
      <p:sp>
        <p:nvSpPr>
          <p:cNvPr id="7" name="Rectangle 6"/>
          <p:cNvSpPr/>
          <p:nvPr userDrawn="1"/>
        </p:nvSpPr>
        <p:spPr>
          <a:xfrm>
            <a:off x="0" y="-1"/>
            <a:ext cx="10058400" cy="42068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p:cNvSpPr>
            <a:spLocks noGrp="1"/>
          </p:cNvSpPr>
          <p:nvPr>
            <p:ph type="body" sz="quarter" idx="11" hasCustomPrompt="1"/>
          </p:nvPr>
        </p:nvSpPr>
        <p:spPr>
          <a:xfrm>
            <a:off x="4432300"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smtClean="0"/>
              <a:t>Click to edit Quarter Year</a:t>
            </a:r>
          </a:p>
        </p:txBody>
      </p:sp>
      <p:sp>
        <p:nvSpPr>
          <p:cNvPr id="19" name="Picture Placeholder 18"/>
          <p:cNvSpPr>
            <a:spLocks noGrp="1"/>
          </p:cNvSpPr>
          <p:nvPr>
            <p:ph type="pic" sz="quarter" idx="13" hasCustomPrompt="1"/>
          </p:nvPr>
        </p:nvSpPr>
        <p:spPr>
          <a:xfrm>
            <a:off x="485775" y="674802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40" tIns="54864" rIns="91440" bIns="54864" anchor="t">
            <a:noAutofit/>
          </a:bodyPr>
          <a:lstStyle>
            <a:lvl1pPr algn="l">
              <a:defRPr sz="2600">
                <a:solidFill>
                  <a:schemeClr val="tx2"/>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9144000" y="706744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35" y="35738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
        <p:nvSpPr>
          <p:cNvPr id="12" name="Text Placeholder 11"/>
          <p:cNvSpPr>
            <a:spLocks noGrp="1"/>
          </p:cNvSpPr>
          <p:nvPr>
            <p:ph type="body" sz="quarter" idx="14" hasCustomPrompt="1"/>
          </p:nvPr>
        </p:nvSpPr>
        <p:spPr>
          <a:xfrm>
            <a:off x="594360" y="1086485"/>
            <a:ext cx="8823325" cy="346075"/>
          </a:xfrm>
        </p:spPr>
        <p:txBody>
          <a:bodyPr lIns="91440" tIns="54864" rIns="91440" bIns="54864" anchor="t">
            <a:noAutofit/>
          </a:bodyPr>
          <a:lstStyle>
            <a:lvl1pPr marL="0" indent="0">
              <a:buNone/>
              <a:defRPr sz="1600">
                <a:solidFill>
                  <a:schemeClr val="bg1">
                    <a:lumMod val="50000"/>
                  </a:schemeClr>
                </a:solidFill>
              </a:defRPr>
            </a:lvl1pPr>
          </a:lstStyle>
          <a:p>
            <a:pPr lvl="0"/>
            <a:r>
              <a:rPr lang="en-US" dirty="0" smtClean="0"/>
              <a:t>Click to edit subhead</a:t>
            </a:r>
            <a:endParaRPr lang="en-US" dirty="0"/>
          </a:p>
        </p:txBody>
      </p:sp>
      <p:sp>
        <p:nvSpPr>
          <p:cNvPr id="14" name="Text Placeholder 13"/>
          <p:cNvSpPr>
            <a:spLocks noGrp="1"/>
          </p:cNvSpPr>
          <p:nvPr>
            <p:ph type="body" sz="quarter" idx="15" hasCustomPrompt="1"/>
          </p:nvPr>
        </p:nvSpPr>
        <p:spPr>
          <a:xfrm>
            <a:off x="594360" y="7081203"/>
            <a:ext cx="8519160" cy="400050"/>
          </a:xfrm>
        </p:spPr>
        <p:txBody>
          <a:bodyPr lIns="91440" tIns="0" rIns="91440"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412" indent="0">
              <a:buNone/>
              <a:defRPr sz="800">
                <a:solidFill>
                  <a:schemeClr val="tx1">
                    <a:lumMod val="65000"/>
                    <a:lumOff val="35000"/>
                  </a:schemeClr>
                </a:solidFill>
              </a:defRPr>
            </a:lvl2pPr>
            <a:lvl3pPr marL="1018825" indent="0">
              <a:buNone/>
              <a:defRPr sz="800">
                <a:solidFill>
                  <a:schemeClr val="tx1">
                    <a:lumMod val="65000"/>
                    <a:lumOff val="35000"/>
                  </a:schemeClr>
                </a:solidFill>
              </a:defRPr>
            </a:lvl3pPr>
            <a:lvl4pPr marL="1528237" indent="0">
              <a:buNone/>
              <a:defRPr sz="800">
                <a:solidFill>
                  <a:schemeClr val="tx1">
                    <a:lumMod val="65000"/>
                    <a:lumOff val="35000"/>
                  </a:schemeClr>
                </a:solidFill>
              </a:defRPr>
            </a:lvl4pPr>
            <a:lvl5pPr marL="2037649" indent="0">
              <a:buNone/>
              <a:defRPr sz="800">
                <a:solidFill>
                  <a:schemeClr val="tx1">
                    <a:lumMod val="65000"/>
                    <a:lumOff val="35000"/>
                  </a:schemeClr>
                </a:solidFill>
              </a:defRPr>
            </a:lvl5pPr>
          </a:lstStyle>
          <a:p>
            <a:pPr lvl="0"/>
            <a:r>
              <a:rPr lang="en-US" dirty="0" smtClean="0"/>
              <a:t>Click to edit footnote </a:t>
            </a:r>
          </a:p>
        </p:txBody>
      </p:sp>
      <p:sp>
        <p:nvSpPr>
          <p:cNvPr id="17" name="Text Placeholder 15"/>
          <p:cNvSpPr>
            <a:spLocks noGrp="1"/>
          </p:cNvSpPr>
          <p:nvPr>
            <p:ph type="body" sz="quarter" idx="17" hasCustomPrompt="1"/>
          </p:nvPr>
        </p:nvSpPr>
        <p:spPr>
          <a:xfrm>
            <a:off x="4607559" y="1795793"/>
            <a:ext cx="4901565" cy="4808855"/>
          </a:xfrm>
        </p:spPr>
        <p:txBody>
          <a:bodyPr lIns="91440" rIns="91440" anchor="t">
            <a:noAutofit/>
          </a:bodyPr>
          <a:lstStyle>
            <a:lvl1pPr marL="182880" indent="-182880">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600">
                <a:solidFill>
                  <a:schemeClr val="bg1">
                    <a:lumMod val="50000"/>
                  </a:schemeClr>
                </a:solidFill>
              </a:defRPr>
            </a:lvl2pPr>
            <a:lvl3pPr marL="365760" indent="-182880">
              <a:lnSpc>
                <a:spcPct val="110000"/>
              </a:lnSpc>
              <a:spcBef>
                <a:spcPts val="600"/>
              </a:spcBef>
              <a:buClr>
                <a:schemeClr val="bg1">
                  <a:lumMod val="50000"/>
                </a:schemeClr>
              </a:buClr>
              <a:buFont typeface="Avenir LT Std 35 Light" pitchFamily="34" charset="0"/>
              <a:buChar char="–"/>
              <a:defRPr sz="1100"/>
            </a:lvl3pPr>
            <a:lvl4pPr>
              <a:lnSpc>
                <a:spcPct val="110000"/>
              </a:lnSpc>
              <a:spcBef>
                <a:spcPts val="600"/>
              </a:spcBef>
              <a:defRPr sz="1100"/>
            </a:lvl4pPr>
            <a:lvl5pPr>
              <a:lnSpc>
                <a:spcPct val="110000"/>
              </a:lnSpc>
              <a:spcBef>
                <a:spcPts val="600"/>
              </a:spcBef>
              <a:defRPr sz="1100"/>
            </a:lvl5pPr>
          </a:lstStyle>
          <a:p>
            <a:pPr lvl="0"/>
            <a:r>
              <a:rPr lang="en-US" dirty="0" smtClean="0"/>
              <a:t>Overview:</a:t>
            </a:r>
          </a:p>
          <a:p>
            <a:pPr lvl="1"/>
            <a:r>
              <a:rPr lang="en-US" dirty="0" smtClean="0"/>
              <a:t>Contents goes here</a:t>
            </a:r>
          </a:p>
          <a:p>
            <a:pPr lvl="1"/>
            <a:r>
              <a:rPr lang="en-US" dirty="0" smtClean="0"/>
              <a:t>Contents goes here</a:t>
            </a:r>
          </a:p>
        </p:txBody>
      </p:sp>
      <p:sp>
        <p:nvSpPr>
          <p:cNvPr id="21" name="Text Placeholder 20"/>
          <p:cNvSpPr>
            <a:spLocks noGrp="1"/>
          </p:cNvSpPr>
          <p:nvPr>
            <p:ph type="body" sz="quarter" idx="18"/>
          </p:nvPr>
        </p:nvSpPr>
        <p:spPr>
          <a:xfrm>
            <a:off x="604838" y="1799825"/>
            <a:ext cx="3642042" cy="4808538"/>
          </a:xfrm>
        </p:spPr>
        <p:txBody>
          <a:bodyPr lIns="91440" rIns="0">
            <a:noAutofit/>
          </a:bodyPr>
          <a:lstStyle>
            <a:lvl1pPr marL="0" indent="0">
              <a:lnSpc>
                <a:spcPts val="1500"/>
              </a:lnSpc>
              <a:spcBef>
                <a:spcPts val="1200"/>
              </a:spcBef>
              <a:buFontTx/>
              <a:buNone/>
              <a:defRPr sz="1100"/>
            </a:lvl1pPr>
            <a:lvl2pPr marL="0" indent="0">
              <a:lnSpc>
                <a:spcPct val="110000"/>
              </a:lnSpc>
              <a:spcBef>
                <a:spcPts val="600"/>
              </a:spcBef>
              <a:buFontTx/>
              <a:buNone/>
              <a:defRPr sz="1100"/>
            </a:lvl2pPr>
            <a:lvl3pPr marL="0" indent="0">
              <a:lnSpc>
                <a:spcPct val="110000"/>
              </a:lnSpc>
              <a:spcBef>
                <a:spcPts val="600"/>
              </a:spcBef>
              <a:buFontTx/>
              <a:buNone/>
              <a:defRPr sz="1100"/>
            </a:lvl3pPr>
            <a:lvl4pPr marL="0" indent="0">
              <a:lnSpc>
                <a:spcPct val="110000"/>
              </a:lnSpc>
              <a:spcBef>
                <a:spcPts val="600"/>
              </a:spcBef>
              <a:buFontTx/>
              <a:buNone/>
              <a:defRPr sz="1100"/>
            </a:lvl4pPr>
            <a:lvl5pPr marL="0" indent="0">
              <a:lnSpc>
                <a:spcPct val="110000"/>
              </a:lnSpc>
              <a:spcBef>
                <a:spcPts val="600"/>
              </a:spcBef>
              <a:buFontTx/>
              <a:buNone/>
              <a:defRPr sz="1100"/>
            </a:lvl5pPr>
          </a:lstStyle>
          <a:p>
            <a:pPr lvl="0"/>
            <a:r>
              <a:rPr lang="en-US" smtClean="0"/>
              <a:t>Click to edit Master text styles</a:t>
            </a:r>
          </a:p>
        </p:txBody>
      </p:sp>
      <p:cxnSp>
        <p:nvCxnSpPr>
          <p:cNvPr id="11" name="Straight Connector 10"/>
          <p:cNvCxnSpPr/>
          <p:nvPr userDrawn="1"/>
        </p:nvCxnSpPr>
        <p:spPr>
          <a:xfrm>
            <a:off x="4479925" y="1881175"/>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40" tIns="54864" rIns="91440" bIns="54864" anchor="t">
            <a:noAutofit/>
          </a:bodyPr>
          <a:lstStyle>
            <a:lvl1pPr algn="l">
              <a:defRPr sz="2600">
                <a:solidFill>
                  <a:schemeClr val="tx2"/>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9144000" y="706744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35" y="35738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
        <p:nvSpPr>
          <p:cNvPr id="12" name="Text Placeholder 11"/>
          <p:cNvSpPr>
            <a:spLocks noGrp="1"/>
          </p:cNvSpPr>
          <p:nvPr>
            <p:ph type="body" sz="quarter" idx="14" hasCustomPrompt="1"/>
          </p:nvPr>
        </p:nvSpPr>
        <p:spPr>
          <a:xfrm>
            <a:off x="594360" y="1086485"/>
            <a:ext cx="8823325" cy="346075"/>
          </a:xfrm>
        </p:spPr>
        <p:txBody>
          <a:bodyPr lIns="91440" tIns="54864" rIns="91440" bIns="54864" anchor="t">
            <a:noAutofit/>
          </a:bodyPr>
          <a:lstStyle>
            <a:lvl1pPr marL="0" indent="0">
              <a:buNone/>
              <a:defRPr sz="1600">
                <a:solidFill>
                  <a:schemeClr val="bg1">
                    <a:lumMod val="50000"/>
                  </a:schemeClr>
                </a:solidFill>
              </a:defRPr>
            </a:lvl1pPr>
          </a:lstStyle>
          <a:p>
            <a:pPr lvl="0"/>
            <a:r>
              <a:rPr lang="en-US" dirty="0" smtClean="0"/>
              <a:t>Click to edit subhead</a:t>
            </a:r>
            <a:endParaRPr lang="en-US" dirty="0"/>
          </a:p>
        </p:txBody>
      </p:sp>
      <p:sp>
        <p:nvSpPr>
          <p:cNvPr id="14" name="Text Placeholder 13"/>
          <p:cNvSpPr>
            <a:spLocks noGrp="1"/>
          </p:cNvSpPr>
          <p:nvPr>
            <p:ph type="body" sz="quarter" idx="15" hasCustomPrompt="1"/>
          </p:nvPr>
        </p:nvSpPr>
        <p:spPr>
          <a:xfrm>
            <a:off x="594360" y="7081203"/>
            <a:ext cx="8529320" cy="400050"/>
          </a:xfrm>
        </p:spPr>
        <p:txBody>
          <a:bodyPr lIns="91440" tIns="91440" rIns="91440"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412" indent="0">
              <a:buNone/>
              <a:defRPr sz="800">
                <a:solidFill>
                  <a:schemeClr val="tx1">
                    <a:lumMod val="65000"/>
                    <a:lumOff val="35000"/>
                  </a:schemeClr>
                </a:solidFill>
              </a:defRPr>
            </a:lvl2pPr>
            <a:lvl3pPr marL="1018825" indent="0">
              <a:buNone/>
              <a:defRPr sz="800">
                <a:solidFill>
                  <a:schemeClr val="tx1">
                    <a:lumMod val="65000"/>
                    <a:lumOff val="35000"/>
                  </a:schemeClr>
                </a:solidFill>
              </a:defRPr>
            </a:lvl3pPr>
            <a:lvl4pPr marL="1528237" indent="0">
              <a:buNone/>
              <a:defRPr sz="800">
                <a:solidFill>
                  <a:schemeClr val="tx1">
                    <a:lumMod val="65000"/>
                    <a:lumOff val="35000"/>
                  </a:schemeClr>
                </a:solidFill>
              </a:defRPr>
            </a:lvl4pPr>
            <a:lvl5pPr marL="2037649" indent="0">
              <a:buNone/>
              <a:defRPr sz="800">
                <a:solidFill>
                  <a:schemeClr val="tx1">
                    <a:lumMod val="65000"/>
                    <a:lumOff val="35000"/>
                  </a:schemeClr>
                </a:solidFill>
              </a:defRPr>
            </a:lvl5pPr>
          </a:lstStyle>
          <a:p>
            <a:pPr lvl="0"/>
            <a:r>
              <a:rPr lang="en-US" dirty="0" smtClean="0"/>
              <a:t>Click to edit footnote </a:t>
            </a:r>
          </a:p>
        </p:txBody>
      </p:sp>
      <p:cxnSp>
        <p:nvCxnSpPr>
          <p:cNvPr id="19" name="Straight Connector 18"/>
          <p:cNvCxnSpPr/>
          <p:nvPr userDrawn="1"/>
        </p:nvCxnSpPr>
        <p:spPr>
          <a:xfrm>
            <a:off x="4479925" y="1881175"/>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604838" y="1790200"/>
            <a:ext cx="3642042" cy="4808538"/>
          </a:xfrm>
        </p:spPr>
        <p:txBody>
          <a:bodyPr lIns="91440" tIns="54864" rIns="0" bIns="54864">
            <a:noAutofit/>
          </a:bodyPr>
          <a:lstStyle>
            <a:lvl1pPr marL="0" indent="0">
              <a:lnSpc>
                <a:spcPts val="1500"/>
              </a:lnSpc>
              <a:spcBef>
                <a:spcPts val="1200"/>
              </a:spcBef>
              <a:buFontTx/>
              <a:buNone/>
              <a:defRPr sz="1100"/>
            </a:lvl1pPr>
            <a:lvl2pPr marL="0" indent="0">
              <a:lnSpc>
                <a:spcPct val="110000"/>
              </a:lnSpc>
              <a:spcBef>
                <a:spcPts val="600"/>
              </a:spcBef>
              <a:buFontTx/>
              <a:buNone/>
              <a:defRPr sz="1100"/>
            </a:lvl2pPr>
            <a:lvl3pPr marL="0" indent="0">
              <a:lnSpc>
                <a:spcPct val="110000"/>
              </a:lnSpc>
              <a:spcBef>
                <a:spcPts val="600"/>
              </a:spcBef>
              <a:buFontTx/>
              <a:buNone/>
              <a:defRPr sz="1100"/>
            </a:lvl3pPr>
            <a:lvl4pPr marL="0" indent="0">
              <a:lnSpc>
                <a:spcPct val="110000"/>
              </a:lnSpc>
              <a:spcBef>
                <a:spcPts val="600"/>
              </a:spcBef>
              <a:buFontTx/>
              <a:buNone/>
              <a:defRPr sz="1100"/>
            </a:lvl4pPr>
            <a:lvl5pPr marL="0" indent="0">
              <a:lnSpc>
                <a:spcPct val="110000"/>
              </a:lnSpc>
              <a:spcBef>
                <a:spcPts val="600"/>
              </a:spcBef>
              <a:buFontTx/>
              <a:buNone/>
              <a:defRPr sz="1100"/>
            </a:lvl5pPr>
          </a:lstStyle>
          <a:p>
            <a:pPr lvl="0"/>
            <a:r>
              <a:rPr lang="en-US" dirty="0" smtClean="0"/>
              <a:t>Click to edit Master text styles</a:t>
            </a:r>
          </a:p>
        </p:txBody>
      </p:sp>
    </p:spTree>
    <p:extLst>
      <p:ext uri="{BB962C8B-B14F-4D97-AF65-F5344CB8AC3E}">
        <p14:creationId xmlns:p14="http://schemas.microsoft.com/office/powerpoint/2010/main" val="90315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40" tIns="54864" rIns="91440" bIns="54864" anchor="t">
            <a:noAutofit/>
          </a:bodyPr>
          <a:lstStyle>
            <a:lvl1pPr algn="l">
              <a:defRPr sz="2600">
                <a:solidFill>
                  <a:schemeClr val="tx2"/>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9144000" y="706744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35" y="35738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
        <p:nvSpPr>
          <p:cNvPr id="14" name="Text Placeholder 13"/>
          <p:cNvSpPr>
            <a:spLocks noGrp="1"/>
          </p:cNvSpPr>
          <p:nvPr>
            <p:ph type="body" sz="quarter" idx="15" hasCustomPrompt="1"/>
          </p:nvPr>
        </p:nvSpPr>
        <p:spPr>
          <a:xfrm>
            <a:off x="594360" y="7081203"/>
            <a:ext cx="8529320" cy="400050"/>
          </a:xfrm>
        </p:spPr>
        <p:txBody>
          <a:bodyPr lIns="91440" tIns="0" rIns="91440"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412" indent="0">
              <a:buNone/>
              <a:defRPr sz="800">
                <a:solidFill>
                  <a:schemeClr val="tx1">
                    <a:lumMod val="65000"/>
                    <a:lumOff val="35000"/>
                  </a:schemeClr>
                </a:solidFill>
              </a:defRPr>
            </a:lvl2pPr>
            <a:lvl3pPr marL="1018825" indent="0">
              <a:buNone/>
              <a:defRPr sz="800">
                <a:solidFill>
                  <a:schemeClr val="tx1">
                    <a:lumMod val="65000"/>
                    <a:lumOff val="35000"/>
                  </a:schemeClr>
                </a:solidFill>
              </a:defRPr>
            </a:lvl3pPr>
            <a:lvl4pPr marL="1528237" indent="0">
              <a:buNone/>
              <a:defRPr sz="800">
                <a:solidFill>
                  <a:schemeClr val="tx1">
                    <a:lumMod val="65000"/>
                    <a:lumOff val="35000"/>
                  </a:schemeClr>
                </a:solidFill>
              </a:defRPr>
            </a:lvl4pPr>
            <a:lvl5pPr marL="2037649" indent="0">
              <a:buNone/>
              <a:defRPr sz="800">
                <a:solidFill>
                  <a:schemeClr val="tx1">
                    <a:lumMod val="65000"/>
                    <a:lumOff val="35000"/>
                  </a:schemeClr>
                </a:solidFill>
              </a:defRPr>
            </a:lvl5pPr>
          </a:lstStyle>
          <a:p>
            <a:pPr lvl="0"/>
            <a:r>
              <a:rPr lang="en-US" dirty="0" smtClean="0"/>
              <a:t>Click to edit footnote </a:t>
            </a:r>
          </a:p>
        </p:txBody>
      </p:sp>
      <p:sp>
        <p:nvSpPr>
          <p:cNvPr id="21" name="Text Placeholder 20"/>
          <p:cNvSpPr>
            <a:spLocks noGrp="1"/>
          </p:cNvSpPr>
          <p:nvPr>
            <p:ph type="body" sz="quarter" idx="18"/>
          </p:nvPr>
        </p:nvSpPr>
        <p:spPr>
          <a:xfrm>
            <a:off x="604837" y="1790200"/>
            <a:ext cx="8904287" cy="4808538"/>
          </a:xfrm>
        </p:spPr>
        <p:txBody>
          <a:bodyPr lIns="91440" tIns="54864" rIns="91440" bIns="54864">
            <a:noAutofit/>
          </a:bodyPr>
          <a:lstStyle>
            <a:lvl1pPr marL="0" indent="0">
              <a:lnSpc>
                <a:spcPts val="1500"/>
              </a:lnSpc>
              <a:spcBef>
                <a:spcPts val="1200"/>
              </a:spcBef>
              <a:buFontTx/>
              <a:buNone/>
              <a:defRPr sz="1100"/>
            </a:lvl1pPr>
            <a:lvl2pPr marL="0" indent="0">
              <a:lnSpc>
                <a:spcPct val="110000"/>
              </a:lnSpc>
              <a:spcBef>
                <a:spcPts val="600"/>
              </a:spcBef>
              <a:buFontTx/>
              <a:buNone/>
              <a:defRPr sz="1100"/>
            </a:lvl2pPr>
            <a:lvl3pPr marL="0" indent="0">
              <a:lnSpc>
                <a:spcPct val="110000"/>
              </a:lnSpc>
              <a:spcBef>
                <a:spcPts val="600"/>
              </a:spcBef>
              <a:buFontTx/>
              <a:buNone/>
              <a:defRPr sz="1100"/>
            </a:lvl3pPr>
            <a:lvl4pPr marL="0" indent="0">
              <a:lnSpc>
                <a:spcPct val="110000"/>
              </a:lnSpc>
              <a:spcBef>
                <a:spcPts val="600"/>
              </a:spcBef>
              <a:buFontTx/>
              <a:buNone/>
              <a:defRPr sz="1100"/>
            </a:lvl4pPr>
            <a:lvl5pPr marL="0" indent="0">
              <a:lnSpc>
                <a:spcPct val="110000"/>
              </a:lnSpc>
              <a:spcBef>
                <a:spcPts val="600"/>
              </a:spcBef>
              <a:buFontTx/>
              <a:buNone/>
              <a:defRPr sz="1100"/>
            </a:lvl5pPr>
          </a:lstStyle>
          <a:p>
            <a:pPr lvl="0"/>
            <a:r>
              <a:rPr lang="en-US" dirty="0" smtClean="0"/>
              <a:t>Click to edit Master text styles</a:t>
            </a:r>
          </a:p>
        </p:txBody>
      </p:sp>
      <p:sp>
        <p:nvSpPr>
          <p:cNvPr id="8" name="Text Placeholder 11"/>
          <p:cNvSpPr>
            <a:spLocks noGrp="1"/>
          </p:cNvSpPr>
          <p:nvPr>
            <p:ph type="body" sz="quarter" idx="14" hasCustomPrompt="1"/>
          </p:nvPr>
        </p:nvSpPr>
        <p:spPr>
          <a:xfrm>
            <a:off x="594360" y="1086485"/>
            <a:ext cx="8823325" cy="346075"/>
          </a:xfrm>
        </p:spPr>
        <p:txBody>
          <a:bodyPr lIns="91440" tIns="54864" rIns="91440" bIns="54864" anchor="t">
            <a:noAutofit/>
          </a:bodyPr>
          <a:lstStyle>
            <a:lvl1pPr marL="0" indent="0">
              <a:buNone/>
              <a:defRPr sz="1600">
                <a:solidFill>
                  <a:schemeClr val="bg1">
                    <a:lumMod val="50000"/>
                  </a:schemeClr>
                </a:solidFill>
              </a:defRPr>
            </a:lvl1pPr>
          </a:lstStyle>
          <a:p>
            <a:pPr lvl="0"/>
            <a:r>
              <a:rPr lang="en-US" dirty="0" smtClean="0"/>
              <a:t>Click to edit subhead</a:t>
            </a:r>
            <a:endParaRPr lang="en-US" dirty="0"/>
          </a:p>
        </p:txBody>
      </p:sp>
    </p:spTree>
    <p:extLst>
      <p:ext uri="{BB962C8B-B14F-4D97-AF65-F5344CB8AC3E}">
        <p14:creationId xmlns:p14="http://schemas.microsoft.com/office/powerpoint/2010/main" val="4015012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40" tIns="54864" rIns="91440" bIns="54864" anchor="t">
            <a:noAutofit/>
          </a:bodyPr>
          <a:lstStyle>
            <a:lvl1pPr algn="l">
              <a:defRPr sz="2600">
                <a:solidFill>
                  <a:schemeClr val="tx2"/>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9144000" y="706744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35" y="35738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
        <p:nvSpPr>
          <p:cNvPr id="14" name="Text Placeholder 13"/>
          <p:cNvSpPr>
            <a:spLocks noGrp="1"/>
          </p:cNvSpPr>
          <p:nvPr>
            <p:ph type="body" sz="quarter" idx="15" hasCustomPrompt="1"/>
          </p:nvPr>
        </p:nvSpPr>
        <p:spPr>
          <a:xfrm>
            <a:off x="594360" y="7081203"/>
            <a:ext cx="8529320" cy="400050"/>
          </a:xfrm>
        </p:spPr>
        <p:txBody>
          <a:bodyPr lIns="91440" tIns="0" rIns="91440"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412" indent="0">
              <a:buNone/>
              <a:defRPr sz="800">
                <a:solidFill>
                  <a:schemeClr val="tx1">
                    <a:lumMod val="65000"/>
                    <a:lumOff val="35000"/>
                  </a:schemeClr>
                </a:solidFill>
              </a:defRPr>
            </a:lvl2pPr>
            <a:lvl3pPr marL="1018825" indent="0">
              <a:buNone/>
              <a:defRPr sz="800">
                <a:solidFill>
                  <a:schemeClr val="tx1">
                    <a:lumMod val="65000"/>
                    <a:lumOff val="35000"/>
                  </a:schemeClr>
                </a:solidFill>
              </a:defRPr>
            </a:lvl3pPr>
            <a:lvl4pPr marL="1528237" indent="0">
              <a:buNone/>
              <a:defRPr sz="800">
                <a:solidFill>
                  <a:schemeClr val="tx1">
                    <a:lumMod val="65000"/>
                    <a:lumOff val="35000"/>
                  </a:schemeClr>
                </a:solidFill>
              </a:defRPr>
            </a:lvl4pPr>
            <a:lvl5pPr marL="2037649" indent="0">
              <a:buNone/>
              <a:defRPr sz="800">
                <a:solidFill>
                  <a:schemeClr val="tx1">
                    <a:lumMod val="65000"/>
                    <a:lumOff val="35000"/>
                  </a:schemeClr>
                </a:solidFill>
              </a:defRPr>
            </a:lvl5pPr>
          </a:lstStyle>
          <a:p>
            <a:pPr lvl="0"/>
            <a:r>
              <a:rPr lang="en-US" dirty="0" smtClean="0"/>
              <a:t>Click to edit footnote </a:t>
            </a:r>
          </a:p>
        </p:txBody>
      </p:sp>
      <p:sp>
        <p:nvSpPr>
          <p:cNvPr id="21" name="Text Placeholder 20"/>
          <p:cNvSpPr>
            <a:spLocks noGrp="1"/>
          </p:cNvSpPr>
          <p:nvPr>
            <p:ph type="body" sz="quarter" idx="18"/>
          </p:nvPr>
        </p:nvSpPr>
        <p:spPr>
          <a:xfrm>
            <a:off x="3228975" y="1809450"/>
            <a:ext cx="6280149" cy="4808538"/>
          </a:xfrm>
        </p:spPr>
        <p:txBody>
          <a:bodyPr lIns="91440" tIns="54864" rIns="91440" bIns="54864" numCol="3" spcCol="182880">
            <a:noAutofit/>
          </a:bodyPr>
          <a:lstStyle>
            <a:lvl1pPr marL="0" indent="0">
              <a:lnSpc>
                <a:spcPct val="110000"/>
              </a:lnSpc>
              <a:spcBef>
                <a:spcPts val="1200"/>
              </a:spcBef>
              <a:buFontTx/>
              <a:buNone/>
              <a:defRPr sz="950"/>
            </a:lvl1pPr>
            <a:lvl2pPr marL="0" indent="0">
              <a:lnSpc>
                <a:spcPct val="110000"/>
              </a:lnSpc>
              <a:spcBef>
                <a:spcPts val="600"/>
              </a:spcBef>
              <a:buFontTx/>
              <a:buNone/>
              <a:defRPr sz="1100"/>
            </a:lvl2pPr>
            <a:lvl3pPr marL="0" indent="0">
              <a:lnSpc>
                <a:spcPct val="110000"/>
              </a:lnSpc>
              <a:spcBef>
                <a:spcPts val="600"/>
              </a:spcBef>
              <a:buFontTx/>
              <a:buNone/>
              <a:defRPr sz="1100"/>
            </a:lvl3pPr>
            <a:lvl4pPr marL="0" indent="0">
              <a:lnSpc>
                <a:spcPct val="110000"/>
              </a:lnSpc>
              <a:spcBef>
                <a:spcPts val="600"/>
              </a:spcBef>
              <a:buFontTx/>
              <a:buNone/>
              <a:defRPr sz="1100"/>
            </a:lvl4pPr>
            <a:lvl5pPr marL="0" indent="0">
              <a:lnSpc>
                <a:spcPct val="110000"/>
              </a:lnSpc>
              <a:spcBef>
                <a:spcPts val="600"/>
              </a:spcBef>
              <a:buFontTx/>
              <a:buNone/>
              <a:defRPr sz="1100"/>
            </a:lvl5pPr>
          </a:lstStyle>
          <a:p>
            <a:pPr lvl="0"/>
            <a:r>
              <a:rPr lang="en-US" dirty="0" smtClean="0"/>
              <a:t>Click to edit Master text styles</a:t>
            </a:r>
          </a:p>
        </p:txBody>
      </p:sp>
      <p:sp>
        <p:nvSpPr>
          <p:cNvPr id="8" name="Text Placeholder 11"/>
          <p:cNvSpPr>
            <a:spLocks noGrp="1"/>
          </p:cNvSpPr>
          <p:nvPr>
            <p:ph type="body" sz="quarter" idx="14" hasCustomPrompt="1"/>
          </p:nvPr>
        </p:nvSpPr>
        <p:spPr>
          <a:xfrm>
            <a:off x="594360" y="1086485"/>
            <a:ext cx="8823325" cy="346075"/>
          </a:xfrm>
        </p:spPr>
        <p:txBody>
          <a:bodyPr lIns="91440" tIns="54864" rIns="91440" bIns="54864" anchor="t">
            <a:noAutofit/>
          </a:bodyPr>
          <a:lstStyle>
            <a:lvl1pPr marL="0" indent="0">
              <a:buNone/>
              <a:defRPr sz="1600">
                <a:solidFill>
                  <a:schemeClr val="bg1">
                    <a:lumMod val="50000"/>
                  </a:schemeClr>
                </a:solidFill>
              </a:defRPr>
            </a:lvl1pPr>
          </a:lstStyle>
          <a:p>
            <a:pPr lvl="0"/>
            <a:r>
              <a:rPr lang="en-US" dirty="0" smtClean="0"/>
              <a:t>Click to edit subhead</a:t>
            </a:r>
            <a:endParaRPr lang="en-US" dirty="0"/>
          </a:p>
        </p:txBody>
      </p:sp>
      <p:sp>
        <p:nvSpPr>
          <p:cNvPr id="4" name="Text Placeholder 3"/>
          <p:cNvSpPr>
            <a:spLocks noGrp="1"/>
          </p:cNvSpPr>
          <p:nvPr>
            <p:ph type="body" sz="quarter" idx="20"/>
          </p:nvPr>
        </p:nvSpPr>
        <p:spPr>
          <a:xfrm>
            <a:off x="590550" y="1799725"/>
            <a:ext cx="2390775" cy="4876800"/>
          </a:xfrm>
        </p:spPr>
        <p:txBody>
          <a:bodyPr lIns="91440" rIns="91440">
            <a:noAutofit/>
          </a:bodyPr>
          <a:lstStyle>
            <a:lvl1pPr>
              <a:lnSpc>
                <a:spcPts val="1500"/>
              </a:lnSpc>
              <a:spcBef>
                <a:spcPts val="0"/>
              </a:spcBef>
              <a:defRPr sz="1100" b="1">
                <a:solidFill>
                  <a:schemeClr val="tx2"/>
                </a:solidFill>
              </a:defRPr>
            </a:lvl1pPr>
            <a:lvl2pPr marL="0" indent="0">
              <a:lnSpc>
                <a:spcPts val="1500"/>
              </a:lnSpc>
              <a:spcBef>
                <a:spcPts val="0"/>
              </a:spcBef>
              <a:spcAft>
                <a:spcPts val="1200"/>
              </a:spcAft>
              <a:buFontTx/>
              <a:buNone/>
              <a:defRPr sz="1100"/>
            </a:lvl2pPr>
            <a:lvl3pPr marL="182880" indent="-182880">
              <a:lnSpc>
                <a:spcPts val="15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15809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40" tIns="54864" rIns="91440" bIns="54864" anchor="t">
            <a:noAutofit/>
          </a:bodyPr>
          <a:lstStyle>
            <a:lvl1pPr algn="l">
              <a:defRPr sz="2600">
                <a:solidFill>
                  <a:schemeClr val="tx2"/>
                </a:solidFill>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9144000" y="706744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35" y="357383"/>
            <a:ext cx="1830388" cy="718430"/>
          </a:xfrm>
        </p:spPr>
        <p:txBody>
          <a:bodyPr anchor="ctr">
            <a:spAutoFit/>
          </a:bodyPr>
          <a:lstStyle>
            <a:lvl1pPr marL="0" indent="0" algn="ctr">
              <a:buNone/>
              <a:defRPr sz="2000">
                <a:solidFill>
                  <a:schemeClr val="bg1">
                    <a:lumMod val="50000"/>
                  </a:schemeClr>
                </a:solidFill>
              </a:defRPr>
            </a:lvl1pPr>
          </a:lstStyle>
          <a:p>
            <a:r>
              <a:rPr lang="en-US" dirty="0" smtClean="0"/>
              <a:t>Insert Firm Logo</a:t>
            </a:r>
            <a:endParaRPr lang="en-US" dirty="0"/>
          </a:p>
        </p:txBody>
      </p:sp>
      <p:sp>
        <p:nvSpPr>
          <p:cNvPr id="14" name="Text Placeholder 13"/>
          <p:cNvSpPr>
            <a:spLocks noGrp="1"/>
          </p:cNvSpPr>
          <p:nvPr>
            <p:ph type="body" sz="quarter" idx="15" hasCustomPrompt="1"/>
          </p:nvPr>
        </p:nvSpPr>
        <p:spPr>
          <a:xfrm>
            <a:off x="594360" y="7081203"/>
            <a:ext cx="8529320" cy="400050"/>
          </a:xfrm>
        </p:spPr>
        <p:txBody>
          <a:bodyPr lIns="91440" tIns="0" rIns="91440"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412" indent="0">
              <a:buNone/>
              <a:defRPr sz="800">
                <a:solidFill>
                  <a:schemeClr val="tx1">
                    <a:lumMod val="65000"/>
                    <a:lumOff val="35000"/>
                  </a:schemeClr>
                </a:solidFill>
              </a:defRPr>
            </a:lvl2pPr>
            <a:lvl3pPr marL="1018825" indent="0">
              <a:buNone/>
              <a:defRPr sz="800">
                <a:solidFill>
                  <a:schemeClr val="tx1">
                    <a:lumMod val="65000"/>
                    <a:lumOff val="35000"/>
                  </a:schemeClr>
                </a:solidFill>
              </a:defRPr>
            </a:lvl3pPr>
            <a:lvl4pPr marL="1528237" indent="0">
              <a:buNone/>
              <a:defRPr sz="800">
                <a:solidFill>
                  <a:schemeClr val="tx1">
                    <a:lumMod val="65000"/>
                    <a:lumOff val="35000"/>
                  </a:schemeClr>
                </a:solidFill>
              </a:defRPr>
            </a:lvl4pPr>
            <a:lvl5pPr marL="2037649" indent="0">
              <a:buNone/>
              <a:defRPr sz="800">
                <a:solidFill>
                  <a:schemeClr val="tx1">
                    <a:lumMod val="65000"/>
                    <a:lumOff val="35000"/>
                  </a:schemeClr>
                </a:solidFill>
              </a:defRPr>
            </a:lvl5pPr>
          </a:lstStyle>
          <a:p>
            <a:pPr lvl="0"/>
            <a:r>
              <a:rPr lang="en-US" dirty="0" smtClean="0"/>
              <a:t>Click to edit footnote </a:t>
            </a:r>
          </a:p>
        </p:txBody>
      </p:sp>
      <p:sp>
        <p:nvSpPr>
          <p:cNvPr id="8" name="Text Placeholder 11"/>
          <p:cNvSpPr>
            <a:spLocks noGrp="1"/>
          </p:cNvSpPr>
          <p:nvPr>
            <p:ph type="body" sz="quarter" idx="14" hasCustomPrompt="1"/>
          </p:nvPr>
        </p:nvSpPr>
        <p:spPr>
          <a:xfrm>
            <a:off x="594360" y="1086485"/>
            <a:ext cx="8823325" cy="346075"/>
          </a:xfrm>
        </p:spPr>
        <p:txBody>
          <a:bodyPr lIns="91440" tIns="54864" rIns="91440" bIns="54864" anchor="t">
            <a:noAutofit/>
          </a:bodyPr>
          <a:lstStyle>
            <a:lvl1pPr marL="0" indent="0">
              <a:buNone/>
              <a:defRPr sz="1600">
                <a:solidFill>
                  <a:schemeClr val="bg1">
                    <a:lumMod val="50000"/>
                  </a:schemeClr>
                </a:solidFill>
              </a:defRPr>
            </a:lvl1pPr>
          </a:lstStyle>
          <a:p>
            <a:pPr lvl="0"/>
            <a:r>
              <a:rPr lang="en-US" dirty="0" smtClean="0"/>
              <a:t>Click to edit subhead</a:t>
            </a:r>
            <a:endParaRPr lang="en-US" dirty="0"/>
          </a:p>
        </p:txBody>
      </p:sp>
      <p:sp>
        <p:nvSpPr>
          <p:cNvPr id="4" name="Text Placeholder 3"/>
          <p:cNvSpPr>
            <a:spLocks noGrp="1"/>
          </p:cNvSpPr>
          <p:nvPr>
            <p:ph type="body" sz="quarter" idx="20"/>
          </p:nvPr>
        </p:nvSpPr>
        <p:spPr>
          <a:xfrm>
            <a:off x="602291" y="1798617"/>
            <a:ext cx="2390775" cy="4876800"/>
          </a:xfrm>
        </p:spPr>
        <p:txBody>
          <a:bodyPr lIns="91440" rIns="91440">
            <a:noAutofit/>
          </a:bodyPr>
          <a:lstStyle>
            <a:lvl1pPr>
              <a:lnSpc>
                <a:spcPts val="1500"/>
              </a:lnSpc>
              <a:spcBef>
                <a:spcPts val="1200"/>
              </a:spcBef>
              <a:defRPr sz="1100" b="0">
                <a:solidFill>
                  <a:schemeClr val="tx1"/>
                </a:solidFill>
              </a:defRPr>
            </a:lvl1pPr>
            <a:lvl2pPr marL="0" indent="0">
              <a:lnSpc>
                <a:spcPct val="110000"/>
              </a:lnSpc>
              <a:spcBef>
                <a:spcPts val="0"/>
              </a:spcBef>
              <a:spcAft>
                <a:spcPts val="1200"/>
              </a:spcAft>
              <a:buFontTx/>
              <a:buNone/>
              <a:defRPr sz="1100"/>
            </a:lvl2pPr>
            <a:lvl3pPr marL="182880" indent="-182880">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dirty="0" smtClean="0"/>
              <a:t>Click to edit Master text styles</a:t>
            </a:r>
          </a:p>
        </p:txBody>
      </p:sp>
    </p:spTree>
    <p:extLst>
      <p:ext uri="{BB962C8B-B14F-4D97-AF65-F5344CB8AC3E}">
        <p14:creationId xmlns:p14="http://schemas.microsoft.com/office/powerpoint/2010/main" val="149755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82" tIns="50941" rIns="101882" bIns="50941"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1813560"/>
            <a:ext cx="9052560" cy="5129425"/>
          </a:xfrm>
          <a:prstGeom prst="rect">
            <a:avLst/>
          </a:prstGeom>
        </p:spPr>
        <p:txBody>
          <a:bodyPr vert="horz" lIns="101882" tIns="50941" rIns="101882" bIns="509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4"/>
          </p:nvPr>
        </p:nvSpPr>
        <p:spPr>
          <a:xfrm>
            <a:off x="9144000" y="7067445"/>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 id="2147483663" r:id="rId5"/>
    <p:sldLayoutId id="2147483664" r:id="rId6"/>
    <p:sldLayoutId id="2147483655" r:id="rId7"/>
  </p:sldLayoutIdLst>
  <p:txStyles>
    <p:titleStyle>
      <a:lvl1pPr algn="l" defTabSz="1018824"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824"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795" indent="-318383"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3531"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2943"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2355"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notesSlide" Target="../notesSlides/notesSlide5.xml"/><Relationship Id="rId7" Type="http://schemas.openxmlformats.org/officeDocument/2006/relationships/package" Target="../embeddings/Microsoft_Excel_Worksheet16.xlsx"/><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chart" Target="../charts/chart1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chart" Target="../charts/chart13.xml"/><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package" Target="../embeddings/Microsoft_Excel_Worksheet17.xlsx"/><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8" Type="http://schemas.openxmlformats.org/officeDocument/2006/relationships/chart" Target="../charts/chart15.xml"/><Relationship Id="rId3" Type="http://schemas.openxmlformats.org/officeDocument/2006/relationships/notesSlide" Target="../notesSlides/notesSlide7.xml"/><Relationship Id="rId7" Type="http://schemas.openxmlformats.org/officeDocument/2006/relationships/image" Target="../media/image6.emf"/><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package" Target="../embeddings/Microsoft_Excel_Worksheet20.xlsx"/><Relationship Id="rId5" Type="http://schemas.openxmlformats.org/officeDocument/2006/relationships/oleObject" Target="../embeddings/oleObject6.bin"/><Relationship Id="rId4" Type="http://schemas.openxmlformats.org/officeDocument/2006/relationships/chart" Target="../charts/chart14.xml"/></Relationships>
</file>

<file path=ppt/slides/_rels/slide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notesSlide" Target="../notesSlides/notesSlide8.xml"/><Relationship Id="rId7" Type="http://schemas.openxmlformats.org/officeDocument/2006/relationships/package" Target="../embeddings/Microsoft_Excel_Worksheet24.xlsx"/><Relationship Id="rId2" Type="http://schemas.openxmlformats.org/officeDocument/2006/relationships/slideLayout" Target="../slideLayouts/slideLayout3.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chart" Target="../charts/chart17.xml"/><Relationship Id="rId4" Type="http://schemas.openxmlformats.org/officeDocument/2006/relationships/chart" Target="../charts/char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package" Target="../embeddings/Microsoft_Excel_Worksheet5.xlsx"/><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notesSlide" Target="../notesSlides/notesSlide2.xml"/><Relationship Id="rId7" Type="http://schemas.openxmlformats.org/officeDocument/2006/relationships/package" Target="../embeddings/Microsoft_Excel_Worksheet8.xlsx"/><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notesSlide" Target="../notesSlides/notesSlide3.xml"/><Relationship Id="rId7" Type="http://schemas.openxmlformats.org/officeDocument/2006/relationships/package" Target="../embeddings/Microsoft_Excel_Worksheet11.xlsx"/><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Q4</a:t>
            </a:r>
            <a:endParaRPr lang="en-US" dirty="0"/>
          </a:p>
        </p:txBody>
      </p:sp>
      <p:sp>
        <p:nvSpPr>
          <p:cNvPr id="5" name="Subtitle 4"/>
          <p:cNvSpPr>
            <a:spLocks noGrp="1"/>
          </p:cNvSpPr>
          <p:nvPr>
            <p:ph type="subTitle" idx="1"/>
          </p:nvPr>
        </p:nvSpPr>
        <p:spPr/>
        <p:txBody>
          <a:bodyPr/>
          <a:lstStyle/>
          <a:p>
            <a:r>
              <a:rPr lang="en-US" smtClean="0"/>
              <a:t>Quarterly Market Review</a:t>
            </a:r>
            <a:endParaRPr lang="en-US" dirty="0"/>
          </a:p>
        </p:txBody>
      </p:sp>
      <p:sp>
        <p:nvSpPr>
          <p:cNvPr id="8" name="Text Placeholder 7"/>
          <p:cNvSpPr>
            <a:spLocks noGrp="1"/>
          </p:cNvSpPr>
          <p:nvPr>
            <p:ph type="body" sz="quarter" idx="11"/>
          </p:nvPr>
        </p:nvSpPr>
        <p:spPr/>
        <p:txBody>
          <a:bodyPr/>
          <a:lstStyle/>
          <a:p>
            <a:r>
              <a:rPr lang="en-US" dirty="0" smtClean="0"/>
              <a:t>Fourth Quarter 2014</a:t>
            </a:r>
            <a:endParaRPr lang="en-US" dirty="0"/>
          </a:p>
        </p:txBody>
      </p:sp>
      <p:sp>
        <p:nvSpPr>
          <p:cNvPr id="7" name="Picture Placeholder 6"/>
          <p:cNvSpPr>
            <a:spLocks noGrp="1"/>
          </p:cNvSpPr>
          <p:nvPr>
            <p:ph type="pic" sz="quarter" idx="13"/>
          </p:nvPr>
        </p:nvSpPr>
        <p:spPr/>
      </p:sp>
    </p:spTree>
    <p:extLst>
      <p:ext uri="{BB962C8B-B14F-4D97-AF65-F5344CB8AC3E}">
        <p14:creationId xmlns:p14="http://schemas.microsoft.com/office/powerpoint/2010/main" val="1571924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a:xfrm>
            <a:off x="-3515800" y="4980118"/>
            <a:ext cx="3505200" cy="0"/>
          </a:xfrm>
          <a:prstGeom prst="line">
            <a:avLst/>
          </a:prstGeom>
          <a:ln w="635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Real Estate Investment Trusts (REITs)</a:t>
            </a:r>
            <a:endParaRPr lang="en-US" dirty="0"/>
          </a:p>
        </p:txBody>
      </p:sp>
      <p:sp>
        <p:nvSpPr>
          <p:cNvPr id="45" name="Slide Number Placeholder 44"/>
          <p:cNvSpPr>
            <a:spLocks noGrp="1"/>
          </p:cNvSpPr>
          <p:nvPr>
            <p:ph type="sldNum" sz="quarter" idx="12"/>
          </p:nvPr>
        </p:nvSpPr>
        <p:spPr/>
        <p:txBody>
          <a:bodyPr/>
          <a:lstStyle/>
          <a:p>
            <a:fld id="{66F6FF41-5833-4EBF-9145-362BCED2914A}" type="slidenum">
              <a:rPr lang="en-US" smtClean="0"/>
              <a:pPr/>
              <a:t>10</a:t>
            </a:fld>
            <a:endParaRPr lang="en-US" dirty="0"/>
          </a:p>
        </p:txBody>
      </p:sp>
      <p:sp>
        <p:nvSpPr>
          <p:cNvPr id="20" name="Picture Placeholder 19"/>
          <p:cNvSpPr>
            <a:spLocks noGrp="1"/>
          </p:cNvSpPr>
          <p:nvPr>
            <p:ph type="pic" sz="quarter" idx="13"/>
          </p:nvPr>
        </p:nvSpPr>
        <p:spPr/>
      </p:sp>
      <p:sp>
        <p:nvSpPr>
          <p:cNvPr id="7" name="Text Placeholder 6"/>
          <p:cNvSpPr>
            <a:spLocks noGrp="1"/>
          </p:cNvSpPr>
          <p:nvPr>
            <p:ph type="body" sz="quarter" idx="14"/>
          </p:nvPr>
        </p:nvSpPr>
        <p:spPr/>
        <p:txBody>
          <a:bodyPr/>
          <a:lstStyle/>
          <a:p>
            <a:r>
              <a:rPr lang="en-US" dirty="0" smtClean="0"/>
              <a:t>Fourth Quarter 2014 Index Returns</a:t>
            </a:r>
            <a:endParaRPr lang="en-US" dirty="0"/>
          </a:p>
        </p:txBody>
      </p:sp>
      <p:sp>
        <p:nvSpPr>
          <p:cNvPr id="10" name="Text Placeholder 9"/>
          <p:cNvSpPr>
            <a:spLocks noGrp="1"/>
          </p:cNvSpPr>
          <p:nvPr>
            <p:ph type="body" sz="quarter" idx="15"/>
          </p:nvPr>
        </p:nvSpPr>
        <p:spPr>
          <a:xfrm>
            <a:off x="594360" y="7114544"/>
            <a:ext cx="8529320" cy="400050"/>
          </a:xfrm>
        </p:spPr>
        <p:txBody>
          <a:bodyPr/>
          <a:lstStyle/>
          <a:p>
            <a:r>
              <a:rPr lang="en-US" b="1" dirty="0" smtClean="0"/>
              <a:t>Past performance is not a guarantee of future results. Indices are not available for direct investment. Index performance does not reflect the expenses associated with the management of an actual portfolio. </a:t>
            </a:r>
            <a:r>
              <a:rPr lang="en-US" dirty="0" smtClean="0"/>
              <a:t>Number of REIT stocks and total value based on the two indices. All index returns are net of withholding tax on dividends. Total value of REIT stocks represented by Dow Jones US Select REIT Index and the S&amp;P Global ex US REIT Index. Dow Jones US Select REIT Index used as proxy for the US market and S&amp;P Global ex US REIT Index used as proxy for the World ex US market. Dow Jones US Select REIT Index data provided by Dow Jones ©. S&amp;P Global ex US REIT Index data provided by Standard and Poor’s </a:t>
            </a:r>
            <a:r>
              <a:rPr lang="en-US" dirty="0"/>
              <a:t>Index Services Group</a:t>
            </a:r>
            <a:r>
              <a:rPr lang="en-US" dirty="0" smtClean="0"/>
              <a:t> © 2014. </a:t>
            </a:r>
            <a:endParaRPr lang="en-US" dirty="0"/>
          </a:p>
        </p:txBody>
      </p:sp>
      <p:sp>
        <p:nvSpPr>
          <p:cNvPr id="12" name="Text Placeholder 11"/>
          <p:cNvSpPr>
            <a:spLocks noGrp="1"/>
          </p:cNvSpPr>
          <p:nvPr>
            <p:ph type="body" sz="quarter" idx="18"/>
          </p:nvPr>
        </p:nvSpPr>
        <p:spPr/>
        <p:txBody>
          <a:bodyPr/>
          <a:lstStyle/>
          <a:p>
            <a:r>
              <a:rPr lang="en-US" smtClean="0"/>
              <a:t>US REITs </a:t>
            </a:r>
            <a:r>
              <a:rPr lang="en-US" dirty="0"/>
              <a:t>outperformed the broad equity market for the quarter. </a:t>
            </a:r>
            <a:r>
              <a:rPr lang="en-US" dirty="0" smtClean="0"/>
              <a:t>REIT </a:t>
            </a:r>
            <a:r>
              <a:rPr lang="en-US" dirty="0"/>
              <a:t>indices in developed markets outside the US outperformed broad market equity indices. </a:t>
            </a:r>
          </a:p>
          <a:p>
            <a:r>
              <a:rPr lang="en-US" dirty="0" smtClean="0">
                <a:solidFill>
                  <a:srgbClr val="FF0000"/>
                </a:solidFill>
              </a:rPr>
              <a:t>   </a:t>
            </a:r>
            <a:endParaRPr lang="en-US" dirty="0">
              <a:solidFill>
                <a:srgbClr val="FF0000"/>
              </a:solidFill>
            </a:endParaRPr>
          </a:p>
        </p:txBody>
      </p:sp>
      <p:graphicFrame>
        <p:nvGraphicFramePr>
          <p:cNvPr id="13" name="Chart 12"/>
          <p:cNvGraphicFramePr/>
          <p:nvPr>
            <p:extLst>
              <p:ext uri="{D42A27DB-BD31-4B8C-83A1-F6EECF244321}">
                <p14:modId xmlns:p14="http://schemas.microsoft.com/office/powerpoint/2010/main" val="666507796"/>
              </p:ext>
            </p:extLst>
          </p:nvPr>
        </p:nvGraphicFramePr>
        <p:xfrm>
          <a:off x="688975" y="4141208"/>
          <a:ext cx="4671301" cy="27063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p:nvPr>
            <p:extLst>
              <p:ext uri="{D42A27DB-BD31-4B8C-83A1-F6EECF244321}">
                <p14:modId xmlns:p14="http://schemas.microsoft.com/office/powerpoint/2010/main" val="3418098192"/>
              </p:ext>
            </p:extLst>
          </p:nvPr>
        </p:nvGraphicFramePr>
        <p:xfrm>
          <a:off x="4599847" y="1758305"/>
          <a:ext cx="5295900" cy="240442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479538883"/>
              </p:ext>
            </p:extLst>
          </p:nvPr>
        </p:nvGraphicFramePr>
        <p:xfrm>
          <a:off x="4691063" y="4627563"/>
          <a:ext cx="4895850" cy="1866900"/>
        </p:xfrm>
        <a:graphic>
          <a:graphicData uri="http://schemas.openxmlformats.org/presentationml/2006/ole">
            <mc:AlternateContent xmlns:mc="http://schemas.openxmlformats.org/markup-compatibility/2006">
              <mc:Choice xmlns:v="urn:schemas-microsoft-com:vml" Requires="v">
                <p:oleObj spid="_x0000_s47311" name="Worksheet" r:id="rId7" imgW="4895856" imgH="1866990" progId="Excel.Sheet.12">
                  <p:embed/>
                </p:oleObj>
              </mc:Choice>
              <mc:Fallback>
                <p:oleObj name="Worksheet" r:id="rId7" imgW="4895856" imgH="1866990" progId="Excel.Sheet.12">
                  <p:embed/>
                  <p:pic>
                    <p:nvPicPr>
                      <p:cNvPr id="0" name="Object 5"/>
                      <p:cNvPicPr>
                        <a:picLocks noChangeAspect="1" noChangeArrowheads="1"/>
                      </p:cNvPicPr>
                      <p:nvPr/>
                    </p:nvPicPr>
                    <p:blipFill>
                      <a:blip r:embed="rId8"/>
                      <a:srcRect/>
                      <a:stretch>
                        <a:fillRect/>
                      </a:stretch>
                    </p:blipFill>
                    <p:spPr bwMode="auto">
                      <a:xfrm>
                        <a:off x="4691063" y="4627563"/>
                        <a:ext cx="489585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43397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Commodities</a:t>
            </a:r>
            <a:endParaRPr lang="en-US" dirty="0"/>
          </a:p>
        </p:txBody>
      </p:sp>
      <p:sp>
        <p:nvSpPr>
          <p:cNvPr id="20" name="Slide Number Placeholder 19"/>
          <p:cNvSpPr>
            <a:spLocks noGrp="1"/>
          </p:cNvSpPr>
          <p:nvPr>
            <p:ph type="sldNum" sz="quarter" idx="12"/>
          </p:nvPr>
        </p:nvSpPr>
        <p:spPr/>
        <p:txBody>
          <a:bodyPr/>
          <a:lstStyle/>
          <a:p>
            <a:fld id="{66F6FF41-5833-4EBF-9145-362BCED2914A}" type="slidenum">
              <a:rPr lang="en-US" smtClean="0"/>
              <a:pPr/>
              <a:t>11</a:t>
            </a:fld>
            <a:endParaRPr lang="en-US" dirty="0"/>
          </a:p>
        </p:txBody>
      </p:sp>
      <p:sp>
        <p:nvSpPr>
          <p:cNvPr id="18" name="Picture Placeholder 17"/>
          <p:cNvSpPr>
            <a:spLocks noGrp="1"/>
          </p:cNvSpPr>
          <p:nvPr>
            <p:ph type="pic" sz="quarter" idx="13"/>
          </p:nvPr>
        </p:nvSpPr>
        <p:spPr/>
      </p:sp>
      <p:sp>
        <p:nvSpPr>
          <p:cNvPr id="4" name="Text Placeholder 3"/>
          <p:cNvSpPr>
            <a:spLocks noGrp="1"/>
          </p:cNvSpPr>
          <p:nvPr>
            <p:ph type="body" sz="quarter" idx="14"/>
          </p:nvPr>
        </p:nvSpPr>
        <p:spPr/>
        <p:txBody>
          <a:bodyPr/>
          <a:lstStyle/>
          <a:p>
            <a:r>
              <a:rPr lang="en-US" dirty="0" smtClean="0"/>
              <a:t>Fourth Quarter 2014 Index Returns</a:t>
            </a:r>
            <a:endParaRPr lang="en-US" dirty="0"/>
          </a:p>
        </p:txBody>
      </p:sp>
      <p:sp>
        <p:nvSpPr>
          <p:cNvPr id="6" name="Text Placeholder 5"/>
          <p:cNvSpPr>
            <a:spLocks noGrp="1"/>
          </p:cNvSpPr>
          <p:nvPr>
            <p:ph type="body" sz="quarter" idx="15"/>
          </p:nvPr>
        </p:nvSpPr>
        <p:spPr>
          <a:xfrm>
            <a:off x="594360" y="7233619"/>
            <a:ext cx="8529320" cy="400050"/>
          </a:xfrm>
        </p:spPr>
        <p:txBody>
          <a:bodyPr/>
          <a:lstStyle/>
          <a:p>
            <a:r>
              <a:rPr lang="en-US" b="1" dirty="0" smtClean="0"/>
              <a:t>Past performance is not a guarantee of future results. Index is not available for direct investment. Index performance does not reflect the expenses associated with the management of an actual portfolio. </a:t>
            </a:r>
            <a:br>
              <a:rPr lang="en-US" b="1" dirty="0" smtClean="0"/>
            </a:br>
            <a:r>
              <a:rPr lang="en-US" dirty="0" smtClean="0"/>
              <a:t>All index returns are net of withholding tax on dividends. Securities and commodities data provided by Bloomberg.</a:t>
            </a:r>
          </a:p>
          <a:p>
            <a:endParaRPr lang="en-US" dirty="0"/>
          </a:p>
        </p:txBody>
      </p:sp>
      <p:sp>
        <p:nvSpPr>
          <p:cNvPr id="7" name="Text Placeholder 6"/>
          <p:cNvSpPr>
            <a:spLocks noGrp="1"/>
          </p:cNvSpPr>
          <p:nvPr>
            <p:ph type="body" sz="quarter" idx="18"/>
          </p:nvPr>
        </p:nvSpPr>
        <p:spPr/>
        <p:txBody>
          <a:bodyPr/>
          <a:lstStyle/>
          <a:p>
            <a:r>
              <a:rPr lang="en-US" dirty="0" smtClean="0"/>
              <a:t>Commodities </a:t>
            </a:r>
            <a:r>
              <a:rPr lang="en-US" dirty="0"/>
              <a:t>were broadly negative during the fourth quarter. The Bloomberg Commodity Index fell 12.10%. Energy led the decline with WTI crude oil and natural gas returning -40.65% and -32.49%, respectively. </a:t>
            </a:r>
          </a:p>
          <a:p>
            <a:r>
              <a:rPr lang="en-US" dirty="0" smtClean="0"/>
              <a:t>Wheat </a:t>
            </a:r>
            <a:r>
              <a:rPr lang="en-US" dirty="0"/>
              <a:t>was the best performer with a gain of 21.82</a:t>
            </a:r>
            <a:r>
              <a:rPr lang="en-US" dirty="0" smtClean="0"/>
              <a:t>%.</a:t>
            </a:r>
          </a:p>
          <a:p>
            <a:r>
              <a:rPr lang="en-US" dirty="0" smtClean="0"/>
              <a:t>After </a:t>
            </a:r>
            <a:r>
              <a:rPr lang="en-US" dirty="0"/>
              <a:t>experiencing negative returns in the third quarter, corn and soybeans gained a respective 19.70% and </a:t>
            </a:r>
            <a:r>
              <a:rPr lang="en-US" dirty="0" smtClean="0"/>
              <a:t>10.44</a:t>
            </a:r>
            <a:r>
              <a:rPr lang="en-US" dirty="0"/>
              <a:t>% in the fourth quarter</a:t>
            </a:r>
            <a:r>
              <a:rPr lang="en-US" dirty="0" smtClean="0"/>
              <a:t>.</a:t>
            </a:r>
            <a:r>
              <a:rPr lang="en-US" dirty="0" smtClean="0">
                <a:solidFill>
                  <a:srgbClr val="FF0000"/>
                </a:solidFill>
              </a:rPr>
              <a:t> </a:t>
            </a:r>
            <a:endParaRPr lang="en-US" dirty="0">
              <a:solidFill>
                <a:srgbClr val="FF0000"/>
              </a:solidFill>
            </a:endParaRPr>
          </a:p>
        </p:txBody>
      </p:sp>
      <p:graphicFrame>
        <p:nvGraphicFramePr>
          <p:cNvPr id="3" name="Object 2"/>
          <p:cNvGraphicFramePr>
            <a:graphicFrameLocks/>
          </p:cNvGraphicFramePr>
          <p:nvPr>
            <p:extLst>
              <p:ext uri="{D42A27DB-BD31-4B8C-83A1-F6EECF244321}">
                <p14:modId xmlns:p14="http://schemas.microsoft.com/office/powerpoint/2010/main" val="816429601"/>
              </p:ext>
            </p:extLst>
          </p:nvPr>
        </p:nvGraphicFramePr>
        <p:xfrm>
          <a:off x="647700" y="4672013"/>
          <a:ext cx="3646488" cy="1308100"/>
        </p:xfrm>
        <a:graphic>
          <a:graphicData uri="http://schemas.openxmlformats.org/presentationml/2006/ole">
            <mc:AlternateContent xmlns:mc="http://schemas.openxmlformats.org/markup-compatibility/2006">
              <mc:Choice xmlns:v="urn:schemas-microsoft-com:vml" Requires="v">
                <p:oleObj spid="_x0000_s48322" name="Worksheet" r:id="rId5" imgW="4143250" imgH="1485861" progId="Excel.Sheet.12">
                  <p:embed/>
                </p:oleObj>
              </mc:Choice>
              <mc:Fallback>
                <p:oleObj name="Worksheet" r:id="rId5" imgW="4143250" imgH="1485861" progId="Excel.Sheet.12">
                  <p:embed/>
                  <p:pic>
                    <p:nvPicPr>
                      <p:cNvPr id="0" name="Object 4"/>
                      <p:cNvPicPr>
                        <a:picLocks noChangeArrowheads="1"/>
                      </p:cNvPicPr>
                      <p:nvPr/>
                    </p:nvPicPr>
                    <p:blipFill>
                      <a:blip r:embed="rId6"/>
                      <a:srcRect/>
                      <a:stretch>
                        <a:fillRect/>
                      </a:stretch>
                    </p:blipFill>
                    <p:spPr bwMode="auto">
                      <a:xfrm>
                        <a:off x="647700" y="4672013"/>
                        <a:ext cx="3646488"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Chart 9"/>
          <p:cNvGraphicFramePr/>
          <p:nvPr>
            <p:extLst>
              <p:ext uri="{D42A27DB-BD31-4B8C-83A1-F6EECF244321}">
                <p14:modId xmlns:p14="http://schemas.microsoft.com/office/powerpoint/2010/main" val="1619756076"/>
              </p:ext>
            </p:extLst>
          </p:nvPr>
        </p:nvGraphicFramePr>
        <p:xfrm>
          <a:off x="4558517" y="1754365"/>
          <a:ext cx="4846320" cy="493776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401399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23"/>
          <p:cNvGraphicFramePr>
            <a:graphicFrameLocks/>
          </p:cNvGraphicFramePr>
          <p:nvPr>
            <p:extLst>
              <p:ext uri="{D42A27DB-BD31-4B8C-83A1-F6EECF244321}">
                <p14:modId xmlns:p14="http://schemas.microsoft.com/office/powerpoint/2010/main" val="576690889"/>
              </p:ext>
            </p:extLst>
          </p:nvPr>
        </p:nvGraphicFramePr>
        <p:xfrm>
          <a:off x="6396038" y="1780830"/>
          <a:ext cx="3352800" cy="2765030"/>
        </p:xfrm>
        <a:graphic>
          <a:graphicData uri="http://schemas.openxmlformats.org/drawingml/2006/chart">
            <c:chart xmlns:c="http://schemas.openxmlformats.org/drawingml/2006/chart" xmlns:r="http://schemas.openxmlformats.org/officeDocument/2006/relationships" r:id="rId4"/>
          </a:graphicData>
        </a:graphic>
      </p:graphicFrame>
      <p:cxnSp>
        <p:nvCxnSpPr>
          <p:cNvPr id="28" name="Straight Connector 27"/>
          <p:cNvCxnSpPr/>
          <p:nvPr/>
        </p:nvCxnSpPr>
        <p:spPr>
          <a:xfrm rot="5400000">
            <a:off x="758015" y="4242610"/>
            <a:ext cx="472440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smtClean="0"/>
              <a:t>Fixed Income</a:t>
            </a:r>
            <a:endParaRPr lang="en-US" dirty="0"/>
          </a:p>
        </p:txBody>
      </p:sp>
      <p:sp>
        <p:nvSpPr>
          <p:cNvPr id="43" name="Slide Number Placeholder 42"/>
          <p:cNvSpPr>
            <a:spLocks noGrp="1"/>
          </p:cNvSpPr>
          <p:nvPr>
            <p:ph type="sldNum" sz="quarter" idx="12"/>
          </p:nvPr>
        </p:nvSpPr>
        <p:spPr/>
        <p:txBody>
          <a:bodyPr/>
          <a:lstStyle/>
          <a:p>
            <a:fld id="{66F6FF41-5833-4EBF-9145-362BCED2914A}" type="slidenum">
              <a:rPr lang="en-US" smtClean="0"/>
              <a:pPr/>
              <a:t>12</a:t>
            </a:fld>
            <a:endParaRPr lang="en-US" dirty="0"/>
          </a:p>
        </p:txBody>
      </p:sp>
      <p:sp>
        <p:nvSpPr>
          <p:cNvPr id="18" name="Picture Placeholder 17"/>
          <p:cNvSpPr>
            <a:spLocks noGrp="1"/>
          </p:cNvSpPr>
          <p:nvPr>
            <p:ph type="pic" sz="quarter" idx="13"/>
          </p:nvPr>
        </p:nvSpPr>
        <p:spPr/>
      </p:sp>
      <p:sp>
        <p:nvSpPr>
          <p:cNvPr id="31" name="Text Placeholder 30"/>
          <p:cNvSpPr>
            <a:spLocks noGrp="1"/>
          </p:cNvSpPr>
          <p:nvPr>
            <p:ph type="body" sz="quarter" idx="15"/>
          </p:nvPr>
        </p:nvSpPr>
        <p:spPr>
          <a:xfrm>
            <a:off x="594360" y="7109781"/>
            <a:ext cx="8529320" cy="400050"/>
          </a:xfrm>
        </p:spPr>
        <p:txBody>
          <a:bodyPr/>
          <a:lstStyle/>
          <a:p>
            <a:r>
              <a:rPr lang="en-US" b="1" dirty="0" smtClean="0"/>
              <a:t>Past performance is not a guarantee of future results. Indices are not available for direct investment. Index performance does not reflect the expenses associated with the management of an actual portfolio.</a:t>
            </a:r>
            <a:r>
              <a:rPr lang="en-US" dirty="0" smtClean="0"/>
              <a:t> Yield curve data from Federal Reserve. State and local bonds are from the Bond Buyer Index, general obligation, 20 years to maturity, mixed quality. AAA-AA Corporates represent the Bank of America Merrill Lynch US Corporates, AA-AAA rated. A-BBB Corporates represent the Bank of America Merrill Lynch US Corporates, BBB-A rated. Barclays data provided by Barclays Bank PLC. US long-term bonds, bills, inflation, and fixed income factor data </a:t>
            </a:r>
            <a:br>
              <a:rPr lang="en-US" dirty="0" smtClean="0"/>
            </a:br>
            <a:r>
              <a:rPr lang="en-US" dirty="0" smtClean="0"/>
              <a:t>© Stocks, Bonds, Bills, and Inflation (SBBI) Yearbook™, Ibbotson Associates, Chicago (annually updated work by Roger G. Ibbotson and Rex A. </a:t>
            </a:r>
            <a:r>
              <a:rPr lang="en-US" dirty="0" err="1" smtClean="0"/>
              <a:t>Sinquefield</a:t>
            </a:r>
            <a:r>
              <a:rPr lang="en-US" dirty="0" smtClean="0"/>
              <a:t>). Citigroup bond indices © 2014 by Citigroup. The </a:t>
            </a:r>
            <a:r>
              <a:rPr lang="en-US" dirty="0" err="1" smtClean="0"/>
              <a:t>BofA</a:t>
            </a:r>
            <a:r>
              <a:rPr lang="en-US" dirty="0" smtClean="0"/>
              <a:t> Merrill Lynch Indices are used with permission; © 2014 Merrill Lynch, Pierce, </a:t>
            </a:r>
            <a:r>
              <a:rPr lang="en-US" dirty="0" err="1" smtClean="0"/>
              <a:t>Fenner</a:t>
            </a:r>
            <a:r>
              <a:rPr lang="en-US" dirty="0" smtClean="0"/>
              <a:t> &amp; Smith Incorporated; all rights reserved. Merrill Lynch, Pierce, </a:t>
            </a:r>
            <a:r>
              <a:rPr lang="en-US" dirty="0" err="1" smtClean="0"/>
              <a:t>Fenner</a:t>
            </a:r>
            <a:r>
              <a:rPr lang="en-US" dirty="0" smtClean="0"/>
              <a:t> &amp; Smith Incorporated is a wholly owned subsidiary of Bank of America Corporation.</a:t>
            </a:r>
            <a:endParaRPr lang="en-US" dirty="0"/>
          </a:p>
        </p:txBody>
      </p:sp>
      <p:sp>
        <p:nvSpPr>
          <p:cNvPr id="7" name="Text Placeholder 6"/>
          <p:cNvSpPr>
            <a:spLocks noGrp="1"/>
          </p:cNvSpPr>
          <p:nvPr>
            <p:ph type="body" sz="quarter" idx="14"/>
          </p:nvPr>
        </p:nvSpPr>
        <p:spPr/>
        <p:txBody>
          <a:bodyPr/>
          <a:lstStyle/>
          <a:p>
            <a:r>
              <a:rPr lang="en-US" dirty="0" smtClean="0"/>
              <a:t>Fourth Quarter 2014 Index Returns</a:t>
            </a:r>
            <a:endParaRPr lang="en-US" dirty="0"/>
          </a:p>
        </p:txBody>
      </p:sp>
      <p:sp>
        <p:nvSpPr>
          <p:cNvPr id="9" name="Text Placeholder 8"/>
          <p:cNvSpPr>
            <a:spLocks noGrp="1"/>
          </p:cNvSpPr>
          <p:nvPr>
            <p:ph type="body" sz="quarter" idx="20"/>
          </p:nvPr>
        </p:nvSpPr>
        <p:spPr>
          <a:xfrm>
            <a:off x="602290" y="1798617"/>
            <a:ext cx="2517925" cy="4876800"/>
          </a:xfrm>
        </p:spPr>
        <p:txBody>
          <a:bodyPr/>
          <a:lstStyle/>
          <a:p>
            <a:r>
              <a:rPr lang="en-US" sz="1050" dirty="0" smtClean="0"/>
              <a:t>Interest </a:t>
            </a:r>
            <a:r>
              <a:rPr lang="en-US" sz="1050" dirty="0"/>
              <a:t>rates across US fixed income markets generally declined during </a:t>
            </a:r>
            <a:r>
              <a:rPr lang="en-US" sz="1050" dirty="0" smtClean="0"/>
              <a:t>the quarter</a:t>
            </a:r>
            <a:r>
              <a:rPr lang="en-US" sz="1050" dirty="0"/>
              <a:t>. The yield on the 10-year Treasury note ended at 2.17%, a dip </a:t>
            </a:r>
            <a:r>
              <a:rPr lang="en-US" sz="1050" dirty="0" smtClean="0"/>
              <a:t/>
            </a:r>
            <a:br>
              <a:rPr lang="en-US" sz="1050" dirty="0" smtClean="0"/>
            </a:br>
            <a:r>
              <a:rPr lang="en-US" sz="1050" dirty="0" smtClean="0"/>
              <a:t>of </a:t>
            </a:r>
            <a:r>
              <a:rPr lang="en-US" sz="1050" dirty="0"/>
              <a:t>34 basis points over the </a:t>
            </a:r>
            <a:r>
              <a:rPr lang="en-US" sz="1050" dirty="0" smtClean="0"/>
              <a:t>period. </a:t>
            </a:r>
            <a:r>
              <a:rPr lang="en-US" sz="1050" dirty="0"/>
              <a:t>(One basis point equals one-hundredth of a percentage point</a:t>
            </a:r>
            <a:r>
              <a:rPr lang="en-US" sz="1050" dirty="0" smtClean="0"/>
              <a:t>.) Long-term US Treasury bonds </a:t>
            </a:r>
            <a:r>
              <a:rPr lang="en-US" sz="1050" dirty="0"/>
              <a:t>gained </a:t>
            </a:r>
            <a:r>
              <a:rPr lang="en-US" sz="1050" dirty="0" smtClean="0"/>
              <a:t>27% in </a:t>
            </a:r>
            <a:r>
              <a:rPr lang="en-US" sz="1050" dirty="0"/>
              <a:t>2014</a:t>
            </a:r>
            <a:r>
              <a:rPr lang="en-US" sz="1050" dirty="0" smtClean="0"/>
              <a:t>. </a:t>
            </a:r>
            <a:endParaRPr lang="en-US" sz="1050" dirty="0"/>
          </a:p>
          <a:p>
            <a:r>
              <a:rPr lang="en-US" sz="1050" dirty="0"/>
              <a:t>While intermediate- and long-term rates declined, short-term rates </a:t>
            </a:r>
            <a:r>
              <a:rPr lang="en-US" sz="1050" dirty="0" smtClean="0"/>
              <a:t>increased. </a:t>
            </a:r>
            <a:r>
              <a:rPr lang="en-US" sz="1050" dirty="0"/>
              <a:t>The </a:t>
            </a:r>
            <a:r>
              <a:rPr lang="en-US" sz="1050" dirty="0" smtClean="0"/>
              <a:t>two-year </a:t>
            </a:r>
            <a:r>
              <a:rPr lang="en-US" sz="1050" dirty="0"/>
              <a:t>Treasury </a:t>
            </a:r>
            <a:r>
              <a:rPr lang="en-US" sz="1050" dirty="0" smtClean="0"/>
              <a:t/>
            </a:r>
            <a:br>
              <a:rPr lang="en-US" sz="1050" dirty="0" smtClean="0"/>
            </a:br>
            <a:r>
              <a:rPr lang="en-US" sz="1050" dirty="0" smtClean="0"/>
              <a:t>note </a:t>
            </a:r>
            <a:r>
              <a:rPr lang="en-US" sz="1050" dirty="0"/>
              <a:t>was up 10 bps </a:t>
            </a:r>
            <a:r>
              <a:rPr lang="en-US" sz="1050" dirty="0" smtClean="0"/>
              <a:t>to </a:t>
            </a:r>
            <a:r>
              <a:rPr lang="en-US" sz="1050" dirty="0"/>
              <a:t>0.68%.     </a:t>
            </a:r>
          </a:p>
          <a:p>
            <a:r>
              <a:rPr lang="en-US" sz="1050" dirty="0"/>
              <a:t>Long-term corporate bonds returned 3.98% for the quarter and 15.73% for the year. Intermediate-term corporates gained 85 bps for the quarter and 4.35% for the year.</a:t>
            </a:r>
          </a:p>
          <a:p>
            <a:r>
              <a:rPr lang="en-US" sz="1050" dirty="0"/>
              <a:t>Municipal revenue bonds (+1.54%) again slightly outpaced municipal general obligation bonds </a:t>
            </a:r>
            <a:r>
              <a:rPr lang="en-US" sz="1050" dirty="0" smtClean="0"/>
              <a:t>(+1.11</a:t>
            </a:r>
            <a:r>
              <a:rPr lang="en-US" sz="1050" dirty="0"/>
              <a:t>%) </a:t>
            </a:r>
            <a:r>
              <a:rPr lang="en-US" sz="1050" dirty="0" smtClean="0"/>
              <a:t/>
            </a:r>
            <a:br>
              <a:rPr lang="en-US" sz="1050" dirty="0" smtClean="0"/>
            </a:br>
            <a:r>
              <a:rPr lang="en-US" sz="1050" dirty="0" smtClean="0"/>
              <a:t>for </a:t>
            </a:r>
            <a:r>
              <a:rPr lang="en-US" sz="1050" dirty="0"/>
              <a:t>the quarter. Long-term </a:t>
            </a:r>
            <a:r>
              <a:rPr lang="en-US" sz="1050" dirty="0" err="1"/>
              <a:t>munis</a:t>
            </a:r>
            <a:r>
              <a:rPr lang="en-US" sz="1050" dirty="0"/>
              <a:t> </a:t>
            </a:r>
            <a:r>
              <a:rPr lang="en-US" sz="1050" dirty="0" smtClean="0"/>
              <a:t>continued </a:t>
            </a:r>
            <a:r>
              <a:rPr lang="en-US" sz="1050" dirty="0"/>
              <a:t>to outperform all other </a:t>
            </a:r>
            <a:r>
              <a:rPr lang="en-US" sz="1050" dirty="0" smtClean="0"/>
              <a:t/>
            </a:r>
            <a:br>
              <a:rPr lang="en-US" sz="1050" dirty="0" smtClean="0"/>
            </a:br>
            <a:r>
              <a:rPr lang="en-US" sz="1050" dirty="0" smtClean="0"/>
              <a:t>areas </a:t>
            </a:r>
            <a:r>
              <a:rPr lang="en-US" sz="1050" dirty="0"/>
              <a:t>of the </a:t>
            </a:r>
            <a:r>
              <a:rPr lang="en-US" sz="1050" dirty="0" smtClean="0"/>
              <a:t>curve.</a:t>
            </a:r>
            <a:endParaRPr lang="en-US" sz="1050" dirty="0"/>
          </a:p>
          <a:p>
            <a:endParaRPr lang="en-US" sz="1050" dirty="0">
              <a:solidFill>
                <a:srgbClr val="FF0000"/>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777587441"/>
              </p:ext>
            </p:extLst>
          </p:nvPr>
        </p:nvGraphicFramePr>
        <p:xfrm>
          <a:off x="3282950" y="4389438"/>
          <a:ext cx="6207125" cy="2333625"/>
        </p:xfrm>
        <a:graphic>
          <a:graphicData uri="http://schemas.openxmlformats.org/presentationml/2006/ole">
            <mc:AlternateContent xmlns:mc="http://schemas.openxmlformats.org/markup-compatibility/2006">
              <mc:Choice xmlns:v="urn:schemas-microsoft-com:vml" Requires="v">
                <p:oleObj spid="_x0000_s49349" name="Worksheet" r:id="rId6" imgW="6334147" imgH="2381379" progId="Excel.Sheet.12">
                  <p:embed/>
                </p:oleObj>
              </mc:Choice>
              <mc:Fallback>
                <p:oleObj name="Worksheet" r:id="rId6" imgW="6334147" imgH="2381379" progId="Excel.Sheet.12">
                  <p:embed/>
                  <p:pic>
                    <p:nvPicPr>
                      <p:cNvPr id="0" name="Object 7"/>
                      <p:cNvPicPr>
                        <a:picLocks noChangeAspect="1" noChangeArrowheads="1"/>
                      </p:cNvPicPr>
                      <p:nvPr/>
                    </p:nvPicPr>
                    <p:blipFill>
                      <a:blip r:embed="rId7"/>
                      <a:srcRect/>
                      <a:stretch>
                        <a:fillRect/>
                      </a:stretch>
                    </p:blipFill>
                    <p:spPr bwMode="auto">
                      <a:xfrm>
                        <a:off x="3282950" y="4389438"/>
                        <a:ext cx="620712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Chart 16"/>
          <p:cNvGraphicFramePr/>
          <p:nvPr>
            <p:extLst>
              <p:ext uri="{D42A27DB-BD31-4B8C-83A1-F6EECF244321}">
                <p14:modId xmlns:p14="http://schemas.microsoft.com/office/powerpoint/2010/main" val="690932403"/>
              </p:ext>
            </p:extLst>
          </p:nvPr>
        </p:nvGraphicFramePr>
        <p:xfrm>
          <a:off x="3244854" y="1790700"/>
          <a:ext cx="2813046" cy="2263139"/>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1448327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Chart 30"/>
          <p:cNvGraphicFramePr/>
          <p:nvPr>
            <p:extLst>
              <p:ext uri="{D42A27DB-BD31-4B8C-83A1-F6EECF244321}">
                <p14:modId xmlns:p14="http://schemas.microsoft.com/office/powerpoint/2010/main" val="3824640128"/>
              </p:ext>
            </p:extLst>
          </p:nvPr>
        </p:nvGraphicFramePr>
        <p:xfrm>
          <a:off x="4617244" y="3756838"/>
          <a:ext cx="4891881" cy="3251495"/>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9"/>
          <p:cNvSpPr txBox="1"/>
          <p:nvPr/>
        </p:nvSpPr>
        <p:spPr>
          <a:xfrm>
            <a:off x="8531231" y="4124806"/>
            <a:ext cx="1676400" cy="1913344"/>
          </a:xfrm>
          <a:prstGeom prst="rect">
            <a:avLst/>
          </a:prstGeom>
          <a:noFill/>
          <a:ln>
            <a:noFill/>
          </a:ln>
        </p:spPr>
        <p:txBody>
          <a:bodyPr wrap="square" rtlCol="0">
            <a:spAutoFit/>
          </a:bodyPr>
          <a:lstStyle/>
          <a:p>
            <a:pPr>
              <a:spcAft>
                <a:spcPts val="700"/>
              </a:spcAft>
            </a:pPr>
            <a:r>
              <a:rPr lang="en-US" sz="800" b="1" u="sng" dirty="0" smtClean="0">
                <a:latin typeface="Arial" pitchFamily="34" charset="0"/>
                <a:cs typeface="Arial" pitchFamily="34" charset="0"/>
              </a:rPr>
              <a:t>Stock/Bond Mix</a:t>
            </a:r>
          </a:p>
          <a:p>
            <a:pPr>
              <a:spcAft>
                <a:spcPts val="800"/>
              </a:spcAft>
            </a:pPr>
            <a:r>
              <a:rPr lang="en-US" sz="800" dirty="0" smtClean="0">
                <a:latin typeface="Arial" pitchFamily="34" charset="0"/>
                <a:cs typeface="Arial" pitchFamily="34" charset="0"/>
              </a:rPr>
              <a:t>100% Stocks</a:t>
            </a:r>
          </a:p>
          <a:p>
            <a:pPr>
              <a:lnSpc>
                <a:spcPct val="200000"/>
              </a:lnSpc>
              <a:spcAft>
                <a:spcPts val="1500"/>
              </a:spcAft>
            </a:pPr>
            <a:r>
              <a:rPr lang="en-US" sz="800" dirty="0" smtClean="0">
                <a:latin typeface="Arial" pitchFamily="34" charset="0"/>
                <a:cs typeface="Arial" pitchFamily="34" charset="0"/>
              </a:rPr>
              <a:t>75/25</a:t>
            </a:r>
          </a:p>
          <a:p>
            <a:pPr>
              <a:lnSpc>
                <a:spcPct val="200000"/>
              </a:lnSpc>
              <a:spcAft>
                <a:spcPts val="800"/>
              </a:spcAft>
            </a:pPr>
            <a:r>
              <a:rPr lang="en-US" sz="800" dirty="0" smtClean="0">
                <a:latin typeface="Arial" pitchFamily="34" charset="0"/>
                <a:cs typeface="Arial" pitchFamily="34" charset="0"/>
              </a:rPr>
              <a:t>50/50   </a:t>
            </a:r>
          </a:p>
          <a:p>
            <a:pPr>
              <a:lnSpc>
                <a:spcPct val="200000"/>
              </a:lnSpc>
              <a:spcAft>
                <a:spcPts val="600"/>
              </a:spcAft>
            </a:pPr>
            <a:r>
              <a:rPr lang="en-US" sz="800" dirty="0" smtClean="0">
                <a:latin typeface="Arial" pitchFamily="34" charset="0"/>
                <a:cs typeface="Arial" pitchFamily="34" charset="0"/>
              </a:rPr>
              <a:t>25/75</a:t>
            </a:r>
          </a:p>
          <a:p>
            <a:pPr>
              <a:lnSpc>
                <a:spcPct val="200000"/>
              </a:lnSpc>
              <a:spcAft>
                <a:spcPts val="800"/>
              </a:spcAft>
            </a:pPr>
            <a:r>
              <a:rPr lang="en-US" sz="800" dirty="0" smtClean="0">
                <a:latin typeface="Arial" pitchFamily="34" charset="0"/>
                <a:cs typeface="Arial" pitchFamily="34" charset="0"/>
              </a:rPr>
              <a:t>100% Treasury Bills</a:t>
            </a:r>
            <a:endParaRPr lang="en-US" sz="800" dirty="0">
              <a:latin typeface="Arial" pitchFamily="34" charset="0"/>
              <a:cs typeface="Arial" pitchFamily="34" charset="0"/>
            </a:endParaRPr>
          </a:p>
        </p:txBody>
      </p:sp>
      <p:sp>
        <p:nvSpPr>
          <p:cNvPr id="3" name="Title 2"/>
          <p:cNvSpPr>
            <a:spLocks noGrp="1"/>
          </p:cNvSpPr>
          <p:nvPr>
            <p:ph type="title"/>
          </p:nvPr>
        </p:nvSpPr>
        <p:spPr/>
        <p:txBody>
          <a:bodyPr/>
          <a:lstStyle/>
          <a:p>
            <a:r>
              <a:rPr lang="en-US" dirty="0" smtClean="0"/>
              <a:t>Global Diversification</a:t>
            </a:r>
            <a:endParaRPr lang="en-US" dirty="0"/>
          </a:p>
        </p:txBody>
      </p:sp>
      <p:sp>
        <p:nvSpPr>
          <p:cNvPr id="8" name="Slide Number Placeholder 7"/>
          <p:cNvSpPr>
            <a:spLocks noGrp="1"/>
          </p:cNvSpPr>
          <p:nvPr>
            <p:ph type="sldNum" sz="quarter" idx="12"/>
          </p:nvPr>
        </p:nvSpPr>
        <p:spPr/>
        <p:txBody>
          <a:bodyPr/>
          <a:lstStyle/>
          <a:p>
            <a:fld id="{66F6FF41-5833-4EBF-9145-362BCED2914A}" type="slidenum">
              <a:rPr lang="en-US" smtClean="0"/>
              <a:pPr/>
              <a:t>13</a:t>
            </a:fld>
            <a:endParaRPr lang="en-US" dirty="0"/>
          </a:p>
        </p:txBody>
      </p:sp>
      <p:sp>
        <p:nvSpPr>
          <p:cNvPr id="16" name="Picture Placeholder 15"/>
          <p:cNvSpPr>
            <a:spLocks noGrp="1"/>
          </p:cNvSpPr>
          <p:nvPr>
            <p:ph type="pic" sz="quarter" idx="13"/>
          </p:nvPr>
        </p:nvSpPr>
        <p:spPr/>
      </p:sp>
      <p:sp>
        <p:nvSpPr>
          <p:cNvPr id="5" name="Text Placeholder 4"/>
          <p:cNvSpPr>
            <a:spLocks noGrp="1"/>
          </p:cNvSpPr>
          <p:nvPr>
            <p:ph type="body" sz="quarter" idx="14"/>
          </p:nvPr>
        </p:nvSpPr>
        <p:spPr/>
        <p:txBody>
          <a:bodyPr/>
          <a:lstStyle/>
          <a:p>
            <a:r>
              <a:rPr lang="en-US" dirty="0" smtClean="0"/>
              <a:t>Fourth Quarter 2014 Index Returns</a:t>
            </a:r>
            <a:endParaRPr lang="en-US" dirty="0"/>
          </a:p>
        </p:txBody>
      </p:sp>
      <p:sp>
        <p:nvSpPr>
          <p:cNvPr id="6" name="Text Placeholder 5"/>
          <p:cNvSpPr>
            <a:spLocks noGrp="1"/>
          </p:cNvSpPr>
          <p:nvPr>
            <p:ph type="body" sz="quarter" idx="15"/>
          </p:nvPr>
        </p:nvSpPr>
        <p:spPr>
          <a:xfrm>
            <a:off x="594360" y="7228856"/>
            <a:ext cx="8529320" cy="400050"/>
          </a:xfrm>
        </p:spPr>
        <p:txBody>
          <a:bodyPr/>
          <a:lstStyle/>
          <a:p>
            <a:r>
              <a:rPr lang="en-US" dirty="0" smtClean="0"/>
              <a:t>Diversification does not eliminate the risk of market loss.</a:t>
            </a:r>
            <a:r>
              <a:rPr lang="en-US" b="1" dirty="0" smtClean="0"/>
              <a:t> Past performance is not a guarantee of future results. Indices are not available for direct investment. Index performance does not reflect expenses associated with the management an actual portfolio</a:t>
            </a:r>
            <a:r>
              <a:rPr lang="en-US" dirty="0" smtClean="0"/>
              <a:t>.  Asset allocations and the hypothetical index portfolio returns are for illustrative purposes only and do not represent actual performance. Global Stocks represented by MSCI All Country World Index (gross div.) and Treasury Bills represented by US One-Month Treasury Bills. Globally diversified allocations rebalanced monthly, no withdrawals. Data © MSCI 2015, all rights reserved. Treasury bills © Stocks, Bonds, Bills, and Inflation Yearbook™, Ibbotson Associates, Chicago (annually updated work by Roger G. Ibbotson and Rex A. </a:t>
            </a:r>
            <a:r>
              <a:rPr lang="en-US" dirty="0" err="1" smtClean="0"/>
              <a:t>Sinquefield</a:t>
            </a:r>
            <a:r>
              <a:rPr lang="en-US" dirty="0" smtClean="0"/>
              <a:t>). </a:t>
            </a:r>
          </a:p>
          <a:p>
            <a:endParaRPr lang="en-US" dirty="0"/>
          </a:p>
        </p:txBody>
      </p:sp>
      <p:sp>
        <p:nvSpPr>
          <p:cNvPr id="7" name="Text Placeholder 6"/>
          <p:cNvSpPr>
            <a:spLocks noGrp="1"/>
          </p:cNvSpPr>
          <p:nvPr>
            <p:ph type="body" sz="quarter" idx="18"/>
          </p:nvPr>
        </p:nvSpPr>
        <p:spPr/>
        <p:txBody>
          <a:bodyPr/>
          <a:lstStyle/>
          <a:p>
            <a:r>
              <a:rPr lang="en-US" dirty="0" smtClean="0"/>
              <a:t>These </a:t>
            </a:r>
            <a:r>
              <a:rPr lang="en-US" dirty="0"/>
              <a:t>portfolios illustrate the performance of different global stock/bond mixes and highlight the benefits of diversification. Mixes with larger allocations to stocks </a:t>
            </a:r>
            <a:br>
              <a:rPr lang="en-US" dirty="0"/>
            </a:br>
            <a:r>
              <a:rPr lang="en-US" dirty="0"/>
              <a:t>are considered riskier but have higher expected </a:t>
            </a:r>
            <a:br>
              <a:rPr lang="en-US" dirty="0"/>
            </a:br>
            <a:r>
              <a:rPr lang="en-US" dirty="0"/>
              <a:t>returns over time.</a:t>
            </a:r>
          </a:p>
          <a:p>
            <a:endParaRPr lang="en-US" dirty="0"/>
          </a:p>
        </p:txBody>
      </p:sp>
      <p:graphicFrame>
        <p:nvGraphicFramePr>
          <p:cNvPr id="37" name="Chart 36"/>
          <p:cNvGraphicFramePr/>
          <p:nvPr>
            <p:extLst>
              <p:ext uri="{D42A27DB-BD31-4B8C-83A1-F6EECF244321}">
                <p14:modId xmlns:p14="http://schemas.microsoft.com/office/powerpoint/2010/main" val="4292497164"/>
              </p:ext>
            </p:extLst>
          </p:nvPr>
        </p:nvGraphicFramePr>
        <p:xfrm>
          <a:off x="4589080" y="1810351"/>
          <a:ext cx="5295900" cy="17531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Object 3"/>
          <p:cNvGraphicFramePr>
            <a:graphicFrameLocks/>
          </p:cNvGraphicFramePr>
          <p:nvPr>
            <p:extLst>
              <p:ext uri="{D42A27DB-BD31-4B8C-83A1-F6EECF244321}">
                <p14:modId xmlns:p14="http://schemas.microsoft.com/office/powerpoint/2010/main" val="444078985"/>
              </p:ext>
            </p:extLst>
          </p:nvPr>
        </p:nvGraphicFramePr>
        <p:xfrm>
          <a:off x="638175" y="4618038"/>
          <a:ext cx="3705225" cy="1657350"/>
        </p:xfrm>
        <a:graphic>
          <a:graphicData uri="http://schemas.openxmlformats.org/presentationml/2006/ole">
            <mc:AlternateContent xmlns:mc="http://schemas.openxmlformats.org/markup-compatibility/2006">
              <mc:Choice xmlns:v="urn:schemas-microsoft-com:vml" Requires="v">
                <p:oleObj spid="_x0000_s50365" name="Worksheet" r:id="rId7" imgW="4257665" imgH="1905103" progId="Excel.Sheet.12">
                  <p:embed/>
                </p:oleObj>
              </mc:Choice>
              <mc:Fallback>
                <p:oleObj name="Worksheet" r:id="rId7" imgW="4257665" imgH="1905103" progId="Excel.Sheet.12">
                  <p:embed/>
                  <p:pic>
                    <p:nvPicPr>
                      <p:cNvPr id="0" name=""/>
                      <p:cNvPicPr>
                        <a:picLocks noChangeArrowheads="1"/>
                      </p:cNvPicPr>
                      <p:nvPr/>
                    </p:nvPicPr>
                    <p:blipFill>
                      <a:blip r:embed="rId8"/>
                      <a:srcRect/>
                      <a:stretch>
                        <a:fillRect/>
                      </a:stretch>
                    </p:blipFill>
                    <p:spPr bwMode="auto">
                      <a:xfrm>
                        <a:off x="638175" y="4618038"/>
                        <a:ext cx="3705225"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TextBox 9"/>
          <p:cNvSpPr txBox="1"/>
          <p:nvPr/>
        </p:nvSpPr>
        <p:spPr>
          <a:xfrm>
            <a:off x="8146254" y="6249890"/>
            <a:ext cx="614363" cy="230832"/>
          </a:xfrm>
          <a:prstGeom prst="rect">
            <a:avLst/>
          </a:prstGeom>
          <a:solidFill>
            <a:schemeClr val="bg1"/>
          </a:solidFill>
        </p:spPr>
        <p:txBody>
          <a:bodyPr wrap="square" rtlCol="0">
            <a:spAutoFit/>
          </a:bodyPr>
          <a:lstStyle/>
          <a:p>
            <a:endParaRPr lang="en-US" sz="900" dirty="0"/>
          </a:p>
        </p:txBody>
      </p:sp>
      <p:sp>
        <p:nvSpPr>
          <p:cNvPr id="9" name="TextBox 8"/>
          <p:cNvSpPr txBox="1"/>
          <p:nvPr/>
        </p:nvSpPr>
        <p:spPr>
          <a:xfrm>
            <a:off x="8195473" y="6235606"/>
            <a:ext cx="671513" cy="215444"/>
          </a:xfrm>
          <a:prstGeom prst="rect">
            <a:avLst/>
          </a:prstGeom>
          <a:noFill/>
        </p:spPr>
        <p:txBody>
          <a:bodyPr wrap="square" rtlCol="0">
            <a:spAutoFit/>
          </a:bodyPr>
          <a:lstStyle/>
          <a:p>
            <a:r>
              <a:rPr lang="en-US" sz="800" dirty="0" smtClean="0"/>
              <a:t>12/2014</a:t>
            </a:r>
            <a:endParaRPr lang="en-US" sz="800" dirty="0"/>
          </a:p>
        </p:txBody>
      </p:sp>
    </p:spTree>
    <p:extLst>
      <p:ext uri="{BB962C8B-B14F-4D97-AF65-F5344CB8AC3E}">
        <p14:creationId xmlns:p14="http://schemas.microsoft.com/office/powerpoint/2010/main" val="2663201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0"/>
          </p:nvPr>
        </p:nvSpPr>
        <p:spPr>
          <a:xfrm>
            <a:off x="596858" y="1643974"/>
            <a:ext cx="9010650" cy="5390406"/>
          </a:xfrm>
        </p:spPr>
        <p:txBody>
          <a:bodyPr numCol="3" spcCol="228600"/>
          <a:lstStyle/>
          <a:p>
            <a:pPr lvl="0">
              <a:lnSpc>
                <a:spcPts val="1300"/>
              </a:lnSpc>
              <a:spcAft>
                <a:spcPts val="800"/>
              </a:spcAft>
            </a:pPr>
            <a:r>
              <a:rPr lang="en-US" sz="1000" spc="-10" dirty="0">
                <a:solidFill>
                  <a:schemeClr val="tx1"/>
                </a:solidFill>
                <a:latin typeface="Arial"/>
              </a:rPr>
              <a:t>Volatility is back.</a:t>
            </a:r>
            <a:r>
              <a:rPr lang="en-US" sz="1000" b="0" spc="-10" dirty="0">
                <a:solidFill>
                  <a:schemeClr val="tx1"/>
                </a:solidFill>
                <a:latin typeface="Arial"/>
              </a:rPr>
              <a:t> Just as many people were starting to think markets only ever move in one direction, the pendulum has swung the other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way</a:t>
            </a:r>
            <a:r>
              <a:rPr lang="en-US" sz="1000" b="0" spc="-10" dirty="0">
                <a:solidFill>
                  <a:schemeClr val="tx1"/>
                </a:solidFill>
                <a:latin typeface="Arial"/>
              </a:rPr>
              <a:t>. Anxiety is a completely natural response to these events. Acting on those emotions, though, can end up doing us more harm than good.</a:t>
            </a:r>
          </a:p>
          <a:p>
            <a:pPr lvl="0">
              <a:lnSpc>
                <a:spcPts val="1300"/>
              </a:lnSpc>
              <a:spcAft>
                <a:spcPts val="800"/>
              </a:spcAft>
            </a:pPr>
            <a:r>
              <a:rPr lang="en-US" sz="1000" b="0" spc="-10" dirty="0">
                <a:solidFill>
                  <a:schemeClr val="tx1"/>
                </a:solidFill>
                <a:latin typeface="Arial"/>
              </a:rPr>
              <a:t>There are a number of tidy-sounding theories about why markets have become more volatile. Among the issues frequently splashed across newspaper front pages: global growth fears,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policy </a:t>
            </a:r>
            <a:r>
              <a:rPr lang="en-US" sz="1000" b="0" spc="-10" dirty="0">
                <a:solidFill>
                  <a:schemeClr val="tx1"/>
                </a:solidFill>
                <a:latin typeface="Arial"/>
              </a:rPr>
              <a:t>uncertainty, geopolitical risk, and even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the </a:t>
            </a:r>
            <a:r>
              <a:rPr lang="en-US" sz="1000" b="0" spc="-10" dirty="0">
                <a:solidFill>
                  <a:schemeClr val="tx1"/>
                </a:solidFill>
                <a:latin typeface="Arial"/>
              </a:rPr>
              <a:t>Ebola virus.</a:t>
            </a:r>
          </a:p>
          <a:p>
            <a:pPr lvl="0">
              <a:lnSpc>
                <a:spcPts val="1300"/>
              </a:lnSpc>
              <a:spcAft>
                <a:spcPts val="800"/>
              </a:spcAft>
            </a:pPr>
            <a:r>
              <a:rPr lang="en-US" sz="1000" b="0" spc="-10" dirty="0">
                <a:solidFill>
                  <a:schemeClr val="tx1"/>
                </a:solidFill>
                <a:latin typeface="Arial"/>
              </a:rPr>
              <a:t>In many cases, these issues are not new. </a:t>
            </a:r>
            <a:r>
              <a:rPr lang="en-US" sz="1000" b="0" spc="-10" dirty="0" smtClean="0">
                <a:solidFill>
                  <a:schemeClr val="tx1"/>
                </a:solidFill>
                <a:latin typeface="Arial"/>
              </a:rPr>
              <a:t>The </a:t>
            </a:r>
            <a:br>
              <a:rPr lang="en-US" sz="1000" b="0" spc="-10" dirty="0" smtClean="0">
                <a:solidFill>
                  <a:schemeClr val="tx1"/>
                </a:solidFill>
                <a:latin typeface="Arial"/>
              </a:rPr>
            </a:br>
            <a:r>
              <a:rPr lang="en-US" sz="1000" b="0" spc="-10" dirty="0" smtClean="0">
                <a:solidFill>
                  <a:schemeClr val="tx1"/>
                </a:solidFill>
                <a:latin typeface="Arial"/>
              </a:rPr>
              <a:t>US </a:t>
            </a:r>
            <a:r>
              <a:rPr lang="en-US" sz="1000" b="0" spc="-10" dirty="0">
                <a:solidFill>
                  <a:schemeClr val="tx1"/>
                </a:solidFill>
                <a:latin typeface="Arial"/>
              </a:rPr>
              <a:t>Federal Reserve gave notice it was contemplating its exit from quantitative easing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a:t>
            </a:r>
            <a:r>
              <a:rPr lang="en-US" sz="1000" b="0" spc="-10" dirty="0">
                <a:solidFill>
                  <a:schemeClr val="tx1"/>
                </a:solidFill>
                <a:latin typeface="Arial"/>
              </a:rPr>
              <a:t>an unconventional monetary policy used by central banks to stimulate the economy when standard monetary policy has become ineffective). Much of Europe has been struggling with sluggish growth or recession for years, and there are always geopolitical tensions somewhere.</a:t>
            </a:r>
          </a:p>
          <a:p>
            <a:pPr lvl="0">
              <a:lnSpc>
                <a:spcPts val="1300"/>
              </a:lnSpc>
              <a:spcAft>
                <a:spcPts val="800"/>
              </a:spcAft>
            </a:pPr>
            <a:r>
              <a:rPr lang="en-US" sz="1000" b="0" spc="-10" dirty="0">
                <a:solidFill>
                  <a:schemeClr val="tx1"/>
                </a:solidFill>
                <a:latin typeface="Arial"/>
              </a:rPr>
              <a:t>In some ways, the increase in volatility could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be </a:t>
            </a:r>
            <a:r>
              <a:rPr lang="en-US" sz="1000" b="0" spc="-10" dirty="0">
                <a:solidFill>
                  <a:schemeClr val="tx1"/>
                </a:solidFill>
                <a:latin typeface="Arial"/>
              </a:rPr>
              <a:t>just as much a reflection of the fact that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volatility </a:t>
            </a:r>
            <a:r>
              <a:rPr lang="en-US" sz="1000" b="0" spc="-10" dirty="0">
                <a:solidFill>
                  <a:schemeClr val="tx1"/>
                </a:solidFill>
                <a:latin typeface="Arial"/>
              </a:rPr>
              <a:t>has been very low for some time. </a:t>
            </a:r>
          </a:p>
          <a:p>
            <a:pPr lvl="0">
              <a:lnSpc>
                <a:spcPts val="1300"/>
              </a:lnSpc>
              <a:spcAft>
                <a:spcPts val="800"/>
              </a:spcAft>
            </a:pPr>
            <a:r>
              <a:rPr lang="en-US" sz="1000" b="0" spc="-10" dirty="0">
                <a:solidFill>
                  <a:schemeClr val="tx1"/>
                </a:solidFill>
                <a:latin typeface="Arial"/>
              </a:rPr>
              <a:t>Markets do not move in one direction. If they did, there would be no return from investing in stocks and bonds. And if volatility remained low forever, there would probably be more reason to worry. </a:t>
            </a:r>
          </a:p>
          <a:p>
            <a:pPr lvl="0">
              <a:lnSpc>
                <a:spcPts val="1300"/>
              </a:lnSpc>
              <a:spcAft>
                <a:spcPts val="1200"/>
              </a:spcAft>
            </a:pPr>
            <a:r>
              <a:rPr lang="en-US" sz="1000" spc="-10" dirty="0" smtClean="0">
                <a:solidFill>
                  <a:schemeClr val="tx1"/>
                </a:solidFill>
                <a:latin typeface="Arial"/>
              </a:rPr>
              <a:t>For </a:t>
            </a:r>
            <a:r>
              <a:rPr lang="en-US" sz="1000" spc="-10" dirty="0">
                <a:solidFill>
                  <a:schemeClr val="tx1"/>
                </a:solidFill>
                <a:latin typeface="Arial"/>
              </a:rPr>
              <a:t>those still anxious, here are six simple truths to help you live with volatility</a:t>
            </a:r>
            <a:r>
              <a:rPr lang="en-US" sz="1000" b="0" spc="-10" dirty="0">
                <a:solidFill>
                  <a:schemeClr val="tx1"/>
                </a:solidFill>
                <a:latin typeface="Arial"/>
              </a:rPr>
              <a:t>:</a:t>
            </a:r>
          </a:p>
          <a:p>
            <a:pPr lvl="0">
              <a:lnSpc>
                <a:spcPts val="1300"/>
              </a:lnSpc>
            </a:pPr>
            <a:r>
              <a:rPr lang="en-US" sz="1000" spc="-10" dirty="0" smtClean="0">
                <a:solidFill>
                  <a:schemeClr val="tx1"/>
                </a:solidFill>
                <a:latin typeface="Arial"/>
              </a:rPr>
              <a:t>1.Don’t </a:t>
            </a:r>
            <a:r>
              <a:rPr lang="en-US" sz="1000" spc="-10" dirty="0">
                <a:solidFill>
                  <a:schemeClr val="tx1"/>
                </a:solidFill>
                <a:latin typeface="Arial"/>
              </a:rPr>
              <a:t>make </a:t>
            </a:r>
            <a:r>
              <a:rPr lang="en-US" sz="1000" spc="-10" dirty="0" smtClean="0">
                <a:solidFill>
                  <a:schemeClr val="tx1"/>
                </a:solidFill>
                <a:latin typeface="Arial"/>
              </a:rPr>
              <a:t>presumptions. </a:t>
            </a:r>
          </a:p>
          <a:p>
            <a:pPr lvl="0">
              <a:lnSpc>
                <a:spcPts val="1300"/>
              </a:lnSpc>
              <a:spcAft>
                <a:spcPts val="1200"/>
              </a:spcAft>
            </a:pPr>
            <a:r>
              <a:rPr lang="en-US" sz="1000" b="0" spc="-10" dirty="0" smtClean="0">
                <a:solidFill>
                  <a:schemeClr val="tx1"/>
                </a:solidFill>
                <a:latin typeface="Arial"/>
              </a:rPr>
              <a:t>Remember </a:t>
            </a:r>
            <a:r>
              <a:rPr lang="en-US" sz="1000" b="0" spc="-10" dirty="0">
                <a:solidFill>
                  <a:schemeClr val="tx1"/>
                </a:solidFill>
                <a:latin typeface="Arial"/>
              </a:rPr>
              <a:t>that markets are unpredictable and do not always react the way the experts predict they will. When central banks relaxed monetary policy during the crisis of 2008-09, many analysts warned of an inflation breakout. If anything, the reverse has been the case with central banks fretting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about </a:t>
            </a:r>
            <a:r>
              <a:rPr lang="en-US" sz="1000" b="0" spc="-10" dirty="0">
                <a:solidFill>
                  <a:schemeClr val="tx1"/>
                </a:solidFill>
                <a:latin typeface="Arial"/>
              </a:rPr>
              <a:t>deflation</a:t>
            </a:r>
            <a:r>
              <a:rPr lang="en-US" sz="1000" b="0" spc="-10" dirty="0" smtClean="0">
                <a:solidFill>
                  <a:schemeClr val="tx1"/>
                </a:solidFill>
                <a:latin typeface="Arial"/>
              </a:rPr>
              <a:t>.</a:t>
            </a:r>
            <a:endParaRPr lang="en-US" sz="1000" b="0" spc="-10" dirty="0">
              <a:solidFill>
                <a:schemeClr val="tx1"/>
              </a:solidFill>
              <a:latin typeface="Arial"/>
            </a:endParaRPr>
          </a:p>
          <a:p>
            <a:pPr lvl="0">
              <a:lnSpc>
                <a:spcPts val="1300"/>
              </a:lnSpc>
              <a:spcAft>
                <a:spcPts val="1200"/>
              </a:spcAft>
            </a:pPr>
            <a:r>
              <a:rPr lang="en-US" sz="1000" spc="-10" dirty="0">
                <a:solidFill>
                  <a:schemeClr val="tx1"/>
                </a:solidFill>
                <a:latin typeface="Arial"/>
              </a:rPr>
              <a:t>2. Someone is buying. </a:t>
            </a:r>
            <a:r>
              <a:rPr lang="en-US" sz="1000" spc="-10" dirty="0" smtClean="0">
                <a:solidFill>
                  <a:schemeClr val="tx1"/>
                </a:solidFill>
                <a:latin typeface="Arial"/>
              </a:rPr>
              <a:t/>
            </a:r>
            <a:br>
              <a:rPr lang="en-US" sz="1000" spc="-10" dirty="0" smtClean="0">
                <a:solidFill>
                  <a:schemeClr val="tx1"/>
                </a:solidFill>
                <a:latin typeface="Arial"/>
              </a:rPr>
            </a:br>
            <a:r>
              <a:rPr lang="en-US" sz="1000" b="0" spc="-10" dirty="0" smtClean="0">
                <a:solidFill>
                  <a:schemeClr val="tx1"/>
                </a:solidFill>
                <a:latin typeface="Arial"/>
              </a:rPr>
              <a:t>Quitting </a:t>
            </a:r>
            <a:r>
              <a:rPr lang="en-US" sz="1000" b="0" spc="-10" dirty="0">
                <a:solidFill>
                  <a:schemeClr val="tx1"/>
                </a:solidFill>
                <a:latin typeface="Arial"/>
              </a:rPr>
              <a:t>the equity market when prices are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falling </a:t>
            </a:r>
            <a:r>
              <a:rPr lang="en-US" sz="1000" b="0" spc="-10" dirty="0">
                <a:solidFill>
                  <a:schemeClr val="tx1"/>
                </a:solidFill>
                <a:latin typeface="Arial"/>
              </a:rPr>
              <a:t>is like running away from a sale. While prices have been discounted to reflect higher risk, that’s another way of saying expected returns are higher. And while the media headlines proclaim that “investors are dumping stocks,” remember someone is buying them. Those people are often the long-term investors</a:t>
            </a:r>
            <a:r>
              <a:rPr lang="en-US" sz="1000" b="0" spc="-10" dirty="0" smtClean="0">
                <a:solidFill>
                  <a:schemeClr val="tx1"/>
                </a:solidFill>
                <a:latin typeface="Arial"/>
              </a:rPr>
              <a:t>.</a:t>
            </a:r>
            <a:endParaRPr lang="en-US" sz="1000" b="0" spc="-10" dirty="0">
              <a:solidFill>
                <a:schemeClr val="tx1"/>
              </a:solidFill>
              <a:latin typeface="Arial"/>
            </a:endParaRPr>
          </a:p>
          <a:p>
            <a:pPr lvl="0">
              <a:lnSpc>
                <a:spcPts val="1300"/>
              </a:lnSpc>
              <a:spcAft>
                <a:spcPts val="1200"/>
              </a:spcAft>
            </a:pPr>
            <a:r>
              <a:rPr lang="en-US" sz="1000" spc="-10" dirty="0">
                <a:solidFill>
                  <a:schemeClr val="tx1"/>
                </a:solidFill>
                <a:latin typeface="Arial"/>
              </a:rPr>
              <a:t>3. Market timing is hard.</a:t>
            </a:r>
            <a:r>
              <a:rPr lang="en-US" sz="1000" b="0" spc="-10" dirty="0">
                <a:solidFill>
                  <a:schemeClr val="tx1"/>
                </a:solidFill>
                <a:latin typeface="Arial"/>
              </a:rPr>
              <a: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Recoveries </a:t>
            </a:r>
            <a:r>
              <a:rPr lang="en-US" sz="1000" b="0" spc="-10" dirty="0">
                <a:solidFill>
                  <a:schemeClr val="tx1"/>
                </a:solidFill>
                <a:latin typeface="Arial"/>
              </a:rPr>
              <a:t>can come just as quickly and just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as </a:t>
            </a:r>
            <a:r>
              <a:rPr lang="en-US" sz="1000" b="0" spc="-10" dirty="0">
                <a:solidFill>
                  <a:schemeClr val="tx1"/>
                </a:solidFill>
                <a:latin typeface="Arial"/>
              </a:rPr>
              <a:t>violently as the prior correction. For instance,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in </a:t>
            </a:r>
            <a:r>
              <a:rPr lang="en-US" sz="1000" b="0" spc="-10" dirty="0">
                <a:solidFill>
                  <a:schemeClr val="tx1"/>
                </a:solidFill>
                <a:latin typeface="Arial"/>
              </a:rPr>
              <a:t>March 2009—when market sentiment was at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its </a:t>
            </a:r>
            <a:r>
              <a:rPr lang="en-US" sz="1000" b="0" spc="-10" dirty="0">
                <a:solidFill>
                  <a:schemeClr val="tx1"/>
                </a:solidFill>
                <a:latin typeface="Arial"/>
              </a:rPr>
              <a:t>worst—the S&amp;P 500 turned and put in seven consecutive months of gains </a:t>
            </a:r>
            <a:r>
              <a:rPr lang="en-US" sz="1000" b="0" spc="-10" dirty="0" err="1">
                <a:solidFill>
                  <a:schemeClr val="tx1"/>
                </a:solidFill>
                <a:latin typeface="Arial"/>
              </a:rPr>
              <a:t>totalling</a:t>
            </a:r>
            <a:r>
              <a:rPr lang="en-US" sz="1000" b="0" spc="-10" dirty="0">
                <a:solidFill>
                  <a:schemeClr val="tx1"/>
                </a:solidFill>
                <a:latin typeface="Arial"/>
              </a:rPr>
              <a:t> almost 80%. This is </a:t>
            </a:r>
            <a:r>
              <a:rPr lang="en-US" sz="1000" b="0" spc="-10" dirty="0" smtClean="0">
                <a:solidFill>
                  <a:schemeClr val="tx1"/>
                </a:solidFill>
                <a:latin typeface="Arial"/>
              </a:rPr>
              <a:t>a </a:t>
            </a:r>
            <a:r>
              <a:rPr lang="en-US" sz="1000" b="0" spc="-10" dirty="0">
                <a:solidFill>
                  <a:schemeClr val="tx1"/>
                </a:solidFill>
                <a:latin typeface="Arial"/>
              </a:rPr>
              <a:t>reminder of the dangers for long-term investors of turning paper losses into real ones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and </a:t>
            </a:r>
            <a:r>
              <a:rPr lang="en-US" sz="1000" b="0" spc="-10" dirty="0">
                <a:solidFill>
                  <a:schemeClr val="tx1"/>
                </a:solidFill>
                <a:latin typeface="Arial"/>
              </a:rPr>
              <a:t>paying for the risk without waiting around for the recovery</a:t>
            </a:r>
            <a:r>
              <a:rPr lang="en-US" sz="1000" b="0" spc="-10" dirty="0" smtClean="0">
                <a:solidFill>
                  <a:schemeClr val="tx1"/>
                </a:solidFill>
                <a:latin typeface="Arial"/>
              </a:rPr>
              <a:t>.</a:t>
            </a:r>
            <a:endParaRPr lang="en-US" sz="1000" b="0" spc="-10" dirty="0">
              <a:solidFill>
                <a:schemeClr val="tx1"/>
              </a:solidFill>
              <a:latin typeface="Arial"/>
            </a:endParaRPr>
          </a:p>
          <a:p>
            <a:pPr lvl="0">
              <a:lnSpc>
                <a:spcPts val="1300"/>
              </a:lnSpc>
              <a:spcAft>
                <a:spcPts val="1200"/>
              </a:spcAft>
            </a:pPr>
            <a:r>
              <a:rPr lang="en-US" sz="1000" spc="-10" dirty="0">
                <a:solidFill>
                  <a:schemeClr val="tx1"/>
                </a:solidFill>
                <a:latin typeface="Arial"/>
              </a:rPr>
              <a:t>4. Never forget the power of diversification.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While </a:t>
            </a:r>
            <a:r>
              <a:rPr lang="en-US" sz="1000" b="0" spc="-10" dirty="0">
                <a:solidFill>
                  <a:schemeClr val="tx1"/>
                </a:solidFill>
                <a:latin typeface="Arial"/>
              </a:rPr>
              <a:t>equity markets have turned rocky again, highly rated government bonds have flourished. This helps limit the damage to balanced fund investors. So diversification spreads risk and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can </a:t>
            </a:r>
            <a:r>
              <a:rPr lang="en-US" sz="1000" b="0" spc="-10" dirty="0">
                <a:solidFill>
                  <a:schemeClr val="tx1"/>
                </a:solidFill>
                <a:latin typeface="Arial"/>
              </a:rPr>
              <a:t>lessen the bumps in the road</a:t>
            </a:r>
            <a:r>
              <a:rPr lang="en-US" sz="1000" b="0" spc="-10" dirty="0" smtClean="0">
                <a:solidFill>
                  <a:schemeClr val="tx1"/>
                </a:solidFill>
                <a:latin typeface="Arial"/>
              </a:rPr>
              <a:t>.</a:t>
            </a:r>
            <a:endParaRPr lang="en-US" sz="1000" b="0" spc="-10" dirty="0">
              <a:solidFill>
                <a:schemeClr val="tx1"/>
              </a:solidFill>
              <a:latin typeface="Arial"/>
            </a:endParaRPr>
          </a:p>
          <a:p>
            <a:pPr lvl="0">
              <a:lnSpc>
                <a:spcPts val="1300"/>
              </a:lnSpc>
              <a:spcAft>
                <a:spcPts val="1200"/>
              </a:spcAft>
            </a:pPr>
            <a:r>
              <a:rPr lang="en-US" sz="1000" spc="-10" dirty="0">
                <a:solidFill>
                  <a:schemeClr val="tx1"/>
                </a:solidFill>
                <a:latin typeface="Arial"/>
              </a:rPr>
              <a:t>5. Nothing lasts forever.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Just </a:t>
            </a:r>
            <a:r>
              <a:rPr lang="en-US" sz="1000" b="0" spc="-10" dirty="0">
                <a:solidFill>
                  <a:schemeClr val="tx1"/>
                </a:solidFill>
                <a:latin typeface="Arial"/>
              </a:rPr>
              <a:t>as loading up on risk when prices are high can leave you exposed to a correction, dumping risk altogether when prices are low means you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can </a:t>
            </a:r>
            <a:r>
              <a:rPr lang="en-US" sz="1000" b="0" spc="-10" dirty="0">
                <a:solidFill>
                  <a:schemeClr val="tx1"/>
                </a:solidFill>
                <a:latin typeface="Arial"/>
              </a:rPr>
              <a:t>miss the turn when it comes. As always in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life</a:t>
            </a:r>
            <a:r>
              <a:rPr lang="en-US" sz="1000" b="0" spc="-10" dirty="0">
                <a:solidFill>
                  <a:schemeClr val="tx1"/>
                </a:solidFill>
                <a:latin typeface="Arial"/>
              </a:rPr>
              <a:t>, moderation is a good policy.</a:t>
            </a:r>
          </a:p>
          <a:p>
            <a:pPr lvl="0">
              <a:lnSpc>
                <a:spcPts val="1300"/>
              </a:lnSpc>
              <a:spcAft>
                <a:spcPts val="1200"/>
              </a:spcAft>
            </a:pPr>
            <a:r>
              <a:rPr lang="en-US" sz="1000" spc="-10" dirty="0">
                <a:solidFill>
                  <a:schemeClr val="tx1"/>
                </a:solidFill>
                <a:latin typeface="Arial"/>
              </a:rPr>
              <a:t>6</a:t>
            </a:r>
            <a:r>
              <a:rPr lang="en-US" sz="1000" spc="-10" dirty="0" smtClean="0">
                <a:solidFill>
                  <a:schemeClr val="tx1"/>
                </a:solidFill>
                <a:latin typeface="Arial"/>
              </a:rPr>
              <a:t>. </a:t>
            </a:r>
            <a:r>
              <a:rPr lang="en-US" sz="1000" spc="-10" dirty="0">
                <a:solidFill>
                  <a:schemeClr val="tx1"/>
                </a:solidFill>
                <a:latin typeface="Arial"/>
              </a:rPr>
              <a:t>Discipline is rewarded.</a:t>
            </a:r>
            <a:r>
              <a:rPr lang="en-US" sz="1000" b="0" spc="-10" dirty="0">
                <a:solidFill>
                  <a:schemeClr val="tx1"/>
                </a:solidFill>
                <a:latin typeface="Arial"/>
              </a:rPr>
              <a: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The </a:t>
            </a:r>
            <a:r>
              <a:rPr lang="en-US" sz="1000" b="0" spc="-10" dirty="0">
                <a:solidFill>
                  <a:schemeClr val="tx1"/>
                </a:solidFill>
                <a:latin typeface="Arial"/>
              </a:rPr>
              <a:t>market volatility is worrisome, no doubt.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But </a:t>
            </a:r>
            <a:r>
              <a:rPr lang="en-US" sz="1000" b="0" spc="-10" dirty="0">
                <a:solidFill>
                  <a:schemeClr val="tx1"/>
                </a:solidFill>
                <a:latin typeface="Arial"/>
              </a:rPr>
              <a:t>through discipline, diversification, and understanding how markets work, the ride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can </a:t>
            </a:r>
            <a:r>
              <a:rPr lang="en-US" sz="1000" b="0" spc="-10" dirty="0">
                <a:solidFill>
                  <a:schemeClr val="tx1"/>
                </a:solidFill>
                <a:latin typeface="Arial"/>
              </a:rPr>
              <a:t>be made bearable. At some point, value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re-emerges</a:t>
            </a:r>
            <a:r>
              <a:rPr lang="en-US" sz="1000" b="0" spc="-10" dirty="0">
                <a:solidFill>
                  <a:schemeClr val="tx1"/>
                </a:solidFill>
                <a:latin typeface="Arial"/>
              </a:rPr>
              <a:t>, risk appetites reawaken, and for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those </a:t>
            </a:r>
            <a:r>
              <a:rPr lang="en-US" sz="1000" b="0" spc="-10" dirty="0">
                <a:solidFill>
                  <a:schemeClr val="tx1"/>
                </a:solidFill>
                <a:latin typeface="Arial"/>
              </a:rPr>
              <a:t>who acknowledged their emotions </a:t>
            </a:r>
            <a:r>
              <a:rPr lang="en-US" sz="1000" b="0" spc="-10" dirty="0" smtClean="0">
                <a:solidFill>
                  <a:schemeClr val="tx1"/>
                </a:solidFill>
                <a:latin typeface="Arial"/>
              </a:rPr>
              <a:t/>
            </a:r>
            <a:br>
              <a:rPr lang="en-US" sz="1000" b="0" spc="-10" dirty="0" smtClean="0">
                <a:solidFill>
                  <a:schemeClr val="tx1"/>
                </a:solidFill>
                <a:latin typeface="Arial"/>
              </a:rPr>
            </a:br>
            <a:r>
              <a:rPr lang="en-US" sz="1000" b="0" spc="-10" dirty="0" smtClean="0">
                <a:solidFill>
                  <a:schemeClr val="tx1"/>
                </a:solidFill>
                <a:latin typeface="Arial"/>
              </a:rPr>
              <a:t>without </a:t>
            </a:r>
            <a:r>
              <a:rPr lang="en-US" sz="1000" b="0" spc="-10" dirty="0">
                <a:solidFill>
                  <a:schemeClr val="tx1"/>
                </a:solidFill>
                <a:latin typeface="Arial"/>
              </a:rPr>
              <a:t>acting on them, relief replaces anxiety.</a:t>
            </a:r>
          </a:p>
        </p:txBody>
      </p:sp>
      <p:sp>
        <p:nvSpPr>
          <p:cNvPr id="2" name="Title 1"/>
          <p:cNvSpPr>
            <a:spLocks noGrp="1"/>
          </p:cNvSpPr>
          <p:nvPr>
            <p:ph type="title"/>
          </p:nvPr>
        </p:nvSpPr>
        <p:spPr/>
        <p:txBody>
          <a:bodyPr vert="horz" lIns="91440" tIns="54864" rIns="91440" bIns="54864" rtlCol="0" anchor="t">
            <a:noAutofit/>
          </a:bodyPr>
          <a:lstStyle/>
          <a:p>
            <a:r>
              <a:rPr lang="en-US" dirty="0"/>
              <a:t>Living with Volatility, Again</a:t>
            </a:r>
          </a:p>
        </p:txBody>
      </p:sp>
      <p:sp>
        <p:nvSpPr>
          <p:cNvPr id="34" name="Slide Number Placeholder 33"/>
          <p:cNvSpPr>
            <a:spLocks noGrp="1"/>
          </p:cNvSpPr>
          <p:nvPr>
            <p:ph type="sldNum" sz="quarter" idx="12"/>
          </p:nvPr>
        </p:nvSpPr>
        <p:spPr/>
        <p:txBody>
          <a:bodyPr/>
          <a:lstStyle/>
          <a:p>
            <a:fld id="{66F6FF41-5833-4EBF-9145-362BCED2914A}" type="slidenum">
              <a:rPr lang="en-US" smtClean="0"/>
              <a:pPr/>
              <a:t>14</a:t>
            </a:fld>
            <a:endParaRPr lang="en-US" dirty="0"/>
          </a:p>
        </p:txBody>
      </p:sp>
      <p:sp>
        <p:nvSpPr>
          <p:cNvPr id="55" name="Picture Placeholder 54"/>
          <p:cNvSpPr>
            <a:spLocks noGrp="1"/>
          </p:cNvSpPr>
          <p:nvPr>
            <p:ph type="pic" sz="quarter" idx="13"/>
          </p:nvPr>
        </p:nvSpPr>
        <p:spPr>
          <a:noFill/>
        </p:spPr>
      </p:sp>
      <p:sp>
        <p:nvSpPr>
          <p:cNvPr id="5" name="Text Placeholder 4"/>
          <p:cNvSpPr>
            <a:spLocks noGrp="1"/>
          </p:cNvSpPr>
          <p:nvPr>
            <p:ph type="body" sz="quarter" idx="15"/>
          </p:nvPr>
        </p:nvSpPr>
        <p:spPr>
          <a:xfrm>
            <a:off x="594359" y="7113327"/>
            <a:ext cx="8968741" cy="400050"/>
          </a:xfrm>
        </p:spPr>
        <p:txBody>
          <a:bodyPr/>
          <a:lstStyle/>
          <a:p>
            <a:r>
              <a:rPr lang="en-US" dirty="0"/>
              <a:t>Adapted from “Living with Volatility, Again” by Jim Parker, Outside the Flags column on </a:t>
            </a:r>
            <a:r>
              <a:rPr lang="en-US" dirty="0" err="1"/>
              <a:t>Dimensional’s</a:t>
            </a:r>
            <a:r>
              <a:rPr lang="en-US" dirty="0"/>
              <a:t> website, October 2014. Dimensional Fund Advisors LP ("Dimensional") is an investment advisor registered with the Securities and Exchange Commission. Diversification does not eliminate the risk of market loss</a:t>
            </a:r>
            <a:r>
              <a:rPr lang="en-US"/>
              <a:t>. </a:t>
            </a:r>
            <a:r>
              <a:rPr lang="en-US" smtClean="0"/>
              <a:t>There </a:t>
            </a:r>
            <a:r>
              <a:rPr lang="en-US" dirty="0"/>
              <a:t>is no guarantee investment strategies will be successful. The S&amp;P 500 Index is not available for direct investment and does not reflect the expenses associated with the management of an actual portfolio. Past performance is no guarantee of future results. All expressions of opinion are subject to change without notice in reaction to shifting market conditions. This content is provided for informational purposes, and it is not to be construed as an offer, solicitation, recommendation, or endorsement of any particular security, products, or services. </a:t>
            </a:r>
          </a:p>
        </p:txBody>
      </p:sp>
      <p:sp>
        <p:nvSpPr>
          <p:cNvPr id="4" name="Text Placeholder 3"/>
          <p:cNvSpPr>
            <a:spLocks noGrp="1"/>
          </p:cNvSpPr>
          <p:nvPr>
            <p:ph type="body" sz="quarter" idx="14"/>
          </p:nvPr>
        </p:nvSpPr>
        <p:spPr/>
        <p:txBody>
          <a:bodyPr/>
          <a:lstStyle/>
          <a:p>
            <a:pPr lvl="0"/>
            <a:r>
              <a:rPr lang="en-US" smtClean="0"/>
              <a:t>Fourth </a:t>
            </a:r>
            <a:r>
              <a:rPr lang="en-US" dirty="0" smtClean="0"/>
              <a:t>Quarter 2014</a:t>
            </a:r>
          </a:p>
          <a:p>
            <a:endParaRPr lang="en-US" dirty="0"/>
          </a:p>
        </p:txBody>
      </p:sp>
    </p:spTree>
    <p:extLst>
      <p:ext uri="{BB962C8B-B14F-4D97-AF65-F5344CB8AC3E}">
        <p14:creationId xmlns:p14="http://schemas.microsoft.com/office/powerpoint/2010/main" val="169563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Quarterly Market Review</a:t>
            </a:r>
            <a:endParaRPr lang="en-US" dirty="0"/>
          </a:p>
        </p:txBody>
      </p:sp>
      <p:sp>
        <p:nvSpPr>
          <p:cNvPr id="8" name="Picture Placeholder 7"/>
          <p:cNvSpPr>
            <a:spLocks noGrp="1"/>
          </p:cNvSpPr>
          <p:nvPr>
            <p:ph type="pic" sz="quarter" idx="13"/>
          </p:nvPr>
        </p:nvSpPr>
        <p:spPr/>
      </p:sp>
      <p:sp>
        <p:nvSpPr>
          <p:cNvPr id="6" name="Text Placeholder 5"/>
          <p:cNvSpPr>
            <a:spLocks noGrp="1"/>
          </p:cNvSpPr>
          <p:nvPr>
            <p:ph type="body" sz="quarter" idx="14"/>
          </p:nvPr>
        </p:nvSpPr>
        <p:spPr/>
        <p:txBody>
          <a:bodyPr/>
          <a:lstStyle/>
          <a:p>
            <a:r>
              <a:rPr lang="en-US" dirty="0" smtClean="0"/>
              <a:t>Fourth Quarter 2014</a:t>
            </a:r>
            <a:endParaRPr lang="en-US" dirty="0"/>
          </a:p>
        </p:txBody>
      </p:sp>
      <p:sp>
        <p:nvSpPr>
          <p:cNvPr id="9" name="Text Placeholder 8"/>
          <p:cNvSpPr>
            <a:spLocks noGrp="1"/>
          </p:cNvSpPr>
          <p:nvPr>
            <p:ph type="body" sz="quarter" idx="15"/>
          </p:nvPr>
        </p:nvSpPr>
        <p:spPr/>
        <p:txBody>
          <a:bodyPr/>
          <a:lstStyle/>
          <a:p>
            <a:endParaRPr lang="en-US"/>
          </a:p>
        </p:txBody>
      </p:sp>
      <p:sp>
        <p:nvSpPr>
          <p:cNvPr id="14" name="Text Placeholder 13"/>
          <p:cNvSpPr>
            <a:spLocks noGrp="1"/>
          </p:cNvSpPr>
          <p:nvPr>
            <p:ph type="body" sz="quarter" idx="17"/>
          </p:nvPr>
        </p:nvSpPr>
        <p:spPr/>
        <p:txBody>
          <a:bodyPr/>
          <a:lstStyle/>
          <a:p>
            <a:r>
              <a:rPr lang="en-US" dirty="0" smtClean="0"/>
              <a:t>Overview:</a:t>
            </a:r>
          </a:p>
          <a:p>
            <a:pPr lvl="1"/>
            <a:r>
              <a:rPr lang="en-US" dirty="0" smtClean="0"/>
              <a:t>Market Summary</a:t>
            </a:r>
          </a:p>
          <a:p>
            <a:pPr lvl="1"/>
            <a:r>
              <a:rPr lang="en-US" dirty="0" smtClean="0"/>
              <a:t>World Stock Market Performance</a:t>
            </a:r>
          </a:p>
          <a:p>
            <a:pPr lvl="1"/>
            <a:r>
              <a:rPr lang="en-US" dirty="0" smtClean="0"/>
              <a:t>World Asset Classes	</a:t>
            </a:r>
          </a:p>
          <a:p>
            <a:pPr lvl="1"/>
            <a:r>
              <a:rPr lang="en-US" dirty="0" smtClean="0"/>
              <a:t>US Stocks	</a:t>
            </a:r>
          </a:p>
          <a:p>
            <a:pPr lvl="1"/>
            <a:r>
              <a:rPr lang="en-US" dirty="0" smtClean="0"/>
              <a:t>International Developed Stocks</a:t>
            </a:r>
          </a:p>
          <a:p>
            <a:pPr lvl="1"/>
            <a:r>
              <a:rPr lang="en-US" dirty="0" smtClean="0"/>
              <a:t>Emerging Markets Stocks</a:t>
            </a:r>
          </a:p>
          <a:p>
            <a:pPr lvl="1"/>
            <a:r>
              <a:rPr lang="en-US" dirty="0" smtClean="0"/>
              <a:t>Select Country Performance</a:t>
            </a:r>
          </a:p>
          <a:p>
            <a:pPr lvl="1"/>
            <a:r>
              <a:rPr lang="en-US" dirty="0" smtClean="0"/>
              <a:t>Real Estate Investment Trusts (REITs)</a:t>
            </a:r>
          </a:p>
          <a:p>
            <a:pPr lvl="1"/>
            <a:r>
              <a:rPr lang="en-US" dirty="0" smtClean="0"/>
              <a:t>Commodities</a:t>
            </a:r>
          </a:p>
          <a:p>
            <a:pPr lvl="1"/>
            <a:r>
              <a:rPr lang="en-US" dirty="0" smtClean="0"/>
              <a:t>Fixed Income 	</a:t>
            </a:r>
          </a:p>
          <a:p>
            <a:pPr lvl="1"/>
            <a:r>
              <a:rPr lang="en-US" dirty="0" smtClean="0"/>
              <a:t>Global Diversification	</a:t>
            </a:r>
          </a:p>
          <a:p>
            <a:pPr lvl="1"/>
            <a:r>
              <a:rPr lang="en-US" dirty="0" smtClean="0"/>
              <a:t>Quarterly Topic: Living </a:t>
            </a:r>
            <a:r>
              <a:rPr lang="en-US" dirty="0"/>
              <a:t>with Volatility, </a:t>
            </a:r>
            <a:r>
              <a:rPr lang="en-US" dirty="0" smtClean="0"/>
              <a:t>Again</a:t>
            </a:r>
            <a:endParaRPr lang="en-US" dirty="0">
              <a:solidFill>
                <a:srgbClr val="FF0000"/>
              </a:solidFill>
            </a:endParaRPr>
          </a:p>
        </p:txBody>
      </p:sp>
      <p:sp>
        <p:nvSpPr>
          <p:cNvPr id="33" name="Text Placeholder 32"/>
          <p:cNvSpPr>
            <a:spLocks noGrp="1"/>
          </p:cNvSpPr>
          <p:nvPr>
            <p:ph type="body" sz="quarter" idx="18"/>
          </p:nvPr>
        </p:nvSpPr>
        <p:spPr/>
        <p:txBody>
          <a:bodyPr/>
          <a:lstStyle/>
          <a:p>
            <a:r>
              <a:rPr lang="en-US" dirty="0" smtClean="0"/>
              <a:t>This report features world capital market performance and a timeline of events for the past quarter. It begins with a global overview, then features the returns of </a:t>
            </a:r>
            <a:br>
              <a:rPr lang="en-US" dirty="0" smtClean="0"/>
            </a:br>
            <a:r>
              <a:rPr lang="en-US" dirty="0" smtClean="0"/>
              <a:t>stock and bond asset classes in the US and </a:t>
            </a:r>
            <a:br>
              <a:rPr lang="en-US" dirty="0" smtClean="0"/>
            </a:br>
            <a:r>
              <a:rPr lang="en-US" dirty="0" smtClean="0"/>
              <a:t>international markets. </a:t>
            </a:r>
          </a:p>
          <a:p>
            <a:r>
              <a:rPr lang="en-US" dirty="0" smtClean="0"/>
              <a:t>The report also illustrates the performance of globally diversified portfolios and features a </a:t>
            </a:r>
            <a:r>
              <a:rPr lang="en-US" dirty="0"/>
              <a:t>quarterly </a:t>
            </a:r>
            <a:r>
              <a:rPr lang="en-US" dirty="0" smtClean="0"/>
              <a:t>topic.</a:t>
            </a:r>
          </a:p>
          <a:p>
            <a:endParaRPr lang="en-US" dirty="0"/>
          </a:p>
        </p:txBody>
      </p:sp>
    </p:spTree>
    <p:extLst>
      <p:ext uri="{BB962C8B-B14F-4D97-AF65-F5344CB8AC3E}">
        <p14:creationId xmlns:p14="http://schemas.microsoft.com/office/powerpoint/2010/main" val="175800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19200" y="2008549"/>
            <a:ext cx="7313573" cy="3190366"/>
            <a:chOff x="1219200" y="2008549"/>
            <a:chExt cx="7313573" cy="3190366"/>
          </a:xfrm>
        </p:grpSpPr>
        <p:sp>
          <p:nvSpPr>
            <p:cNvPr id="53" name="Up Arrow 52"/>
            <p:cNvSpPr/>
            <p:nvPr/>
          </p:nvSpPr>
          <p:spPr>
            <a:xfrm>
              <a:off x="1461896" y="3678528"/>
              <a:ext cx="833535" cy="863598"/>
            </a:xfrm>
            <a:prstGeom prs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latin typeface="Arial" pitchFamily="34" charset="0"/>
                <a:cs typeface="Arial" pitchFamily="34" charset="0"/>
              </a:endParaRPr>
            </a:p>
          </p:txBody>
        </p:sp>
        <p:sp>
          <p:nvSpPr>
            <p:cNvPr id="51" name="Rectangle 50"/>
            <p:cNvSpPr/>
            <p:nvPr/>
          </p:nvSpPr>
          <p:spPr>
            <a:xfrm>
              <a:off x="6320211" y="4894115"/>
              <a:ext cx="2209800" cy="304800"/>
            </a:xfrm>
            <a:prstGeom prst="rect">
              <a:avLst/>
            </a:prstGeom>
            <a:solidFill>
              <a:schemeClr val="accent1"/>
            </a:solidFill>
            <a:ln w="6350" cap="flat" cmpd="sng" algn="ctr">
              <a:solidFill>
                <a:schemeClr val="tx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ectangle 49"/>
            <p:cNvSpPr/>
            <p:nvPr/>
          </p:nvSpPr>
          <p:spPr>
            <a:xfrm>
              <a:off x="1219200" y="4890505"/>
              <a:ext cx="4662995" cy="304800"/>
            </a:xfrm>
            <a:prstGeom prst="rect">
              <a:avLst/>
            </a:prstGeom>
            <a:solidFill>
              <a:schemeClr val="accent1"/>
            </a:solidFill>
            <a:ln w="6350" cap="flat" cmpd="sng" algn="ctr">
              <a:solidFill>
                <a:schemeClr val="tx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extBox 14"/>
            <p:cNvSpPr txBox="1"/>
            <p:nvPr/>
          </p:nvSpPr>
          <p:spPr>
            <a:xfrm>
              <a:off x="1541005" y="2357928"/>
              <a:ext cx="833535" cy="441419"/>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US Stock</a:t>
              </a:r>
            </a:p>
            <a:p>
              <a:r>
                <a:rPr lang="en-US" sz="1100" dirty="0" smtClean="0">
                  <a:latin typeface="Arial" pitchFamily="34" charset="0"/>
                  <a:cs typeface="Arial" pitchFamily="34" charset="0"/>
                </a:rPr>
                <a:t>Market</a:t>
              </a:r>
              <a:endParaRPr lang="en-US" sz="1100" dirty="0">
                <a:latin typeface="Arial" pitchFamily="34" charset="0"/>
                <a:cs typeface="Arial" pitchFamily="34" charset="0"/>
              </a:endParaRPr>
            </a:p>
          </p:txBody>
        </p:sp>
        <p:sp>
          <p:nvSpPr>
            <p:cNvPr id="17" name="TextBox 16"/>
            <p:cNvSpPr txBox="1"/>
            <p:nvPr/>
          </p:nvSpPr>
          <p:spPr>
            <a:xfrm>
              <a:off x="4800748" y="2357928"/>
              <a:ext cx="966214" cy="441419"/>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Global</a:t>
              </a:r>
            </a:p>
            <a:p>
              <a:r>
                <a:rPr lang="en-US" sz="1100" dirty="0" smtClean="0">
                  <a:latin typeface="Arial" pitchFamily="34" charset="0"/>
                  <a:cs typeface="Arial" pitchFamily="34" charset="0"/>
                </a:rPr>
                <a:t>Real Estate</a:t>
              </a:r>
              <a:endParaRPr lang="en-US" sz="1100" dirty="0">
                <a:latin typeface="Arial" pitchFamily="34" charset="0"/>
                <a:cs typeface="Arial" pitchFamily="34" charset="0"/>
              </a:endParaRPr>
            </a:p>
          </p:txBody>
        </p:sp>
        <p:sp>
          <p:nvSpPr>
            <p:cNvPr id="19" name="TextBox 18"/>
            <p:cNvSpPr txBox="1"/>
            <p:nvPr/>
          </p:nvSpPr>
          <p:spPr>
            <a:xfrm>
              <a:off x="2642979" y="2177826"/>
              <a:ext cx="1143181" cy="610696"/>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International Developed </a:t>
              </a:r>
              <a:br>
                <a:rPr lang="en-US" sz="1100" dirty="0" smtClean="0">
                  <a:latin typeface="Arial" pitchFamily="34" charset="0"/>
                  <a:cs typeface="Arial" pitchFamily="34" charset="0"/>
                </a:rPr>
              </a:br>
              <a:r>
                <a:rPr lang="en-US" sz="1100" dirty="0" smtClean="0">
                  <a:latin typeface="Arial" pitchFamily="34" charset="0"/>
                  <a:cs typeface="Arial" pitchFamily="34" charset="0"/>
                </a:rPr>
                <a:t>Stocks</a:t>
              </a:r>
              <a:endParaRPr lang="en-US" sz="1100" dirty="0">
                <a:latin typeface="Arial" pitchFamily="34" charset="0"/>
                <a:cs typeface="Arial" pitchFamily="34" charset="0"/>
              </a:endParaRPr>
            </a:p>
          </p:txBody>
        </p:sp>
        <p:sp>
          <p:nvSpPr>
            <p:cNvPr id="20" name="TextBox 19"/>
            <p:cNvSpPr txBox="1"/>
            <p:nvPr/>
          </p:nvSpPr>
          <p:spPr>
            <a:xfrm>
              <a:off x="6540493" y="2357928"/>
              <a:ext cx="1173480" cy="441419"/>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US Bond Market</a:t>
              </a:r>
              <a:endParaRPr lang="en-US" sz="1100" dirty="0">
                <a:latin typeface="Arial" pitchFamily="34" charset="0"/>
                <a:cs typeface="Arial" pitchFamily="34" charset="0"/>
              </a:endParaRPr>
            </a:p>
          </p:txBody>
        </p:sp>
        <p:sp>
          <p:nvSpPr>
            <p:cNvPr id="23" name="TextBox 22"/>
            <p:cNvSpPr txBox="1"/>
            <p:nvPr/>
          </p:nvSpPr>
          <p:spPr>
            <a:xfrm>
              <a:off x="7647025" y="2008549"/>
              <a:ext cx="885748" cy="779973"/>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Global</a:t>
              </a:r>
            </a:p>
            <a:p>
              <a:r>
                <a:rPr lang="en-US" sz="1100" dirty="0" smtClean="0">
                  <a:latin typeface="Arial" pitchFamily="34" charset="0"/>
                  <a:cs typeface="Arial" pitchFamily="34" charset="0"/>
                </a:rPr>
                <a:t>Bond</a:t>
              </a:r>
            </a:p>
            <a:p>
              <a:r>
                <a:rPr lang="en-US" sz="1100" dirty="0" smtClean="0">
                  <a:latin typeface="Arial" pitchFamily="34" charset="0"/>
                  <a:cs typeface="Arial" pitchFamily="34" charset="0"/>
                </a:rPr>
                <a:t>Market </a:t>
              </a:r>
              <a:br>
                <a:rPr lang="en-US" sz="1100" dirty="0" smtClean="0">
                  <a:latin typeface="Arial" pitchFamily="34" charset="0"/>
                  <a:cs typeface="Arial" pitchFamily="34" charset="0"/>
                </a:rPr>
              </a:br>
              <a:r>
                <a:rPr lang="en-US" sz="1100" dirty="0" smtClean="0">
                  <a:latin typeface="Arial" pitchFamily="34" charset="0"/>
                  <a:cs typeface="Arial" pitchFamily="34" charset="0"/>
                </a:rPr>
                <a:t>ex US</a:t>
              </a:r>
              <a:endParaRPr lang="en-US" sz="1100" dirty="0">
                <a:latin typeface="Arial" pitchFamily="34" charset="0"/>
                <a:cs typeface="Arial" pitchFamily="34" charset="0"/>
              </a:endParaRPr>
            </a:p>
          </p:txBody>
        </p:sp>
        <p:sp>
          <p:nvSpPr>
            <p:cNvPr id="24" name="TextBox 23"/>
            <p:cNvSpPr txBox="1"/>
            <p:nvPr/>
          </p:nvSpPr>
          <p:spPr>
            <a:xfrm>
              <a:off x="1420740" y="3151128"/>
              <a:ext cx="915846" cy="272142"/>
            </a:xfrm>
            <a:prstGeom prst="rect">
              <a:avLst/>
            </a:prstGeom>
            <a:noFill/>
          </p:spPr>
          <p:txBody>
            <a:bodyPr wrap="square" lIns="101870" tIns="50935" rIns="101870" bIns="50935" rtlCol="0">
              <a:spAutoFit/>
            </a:bodyPr>
            <a:lstStyle/>
            <a:p>
              <a:pPr algn="ctr"/>
              <a:r>
                <a:rPr lang="en-US" sz="1100" dirty="0" smtClean="0">
                  <a:latin typeface="Arial" pitchFamily="34" charset="0"/>
                  <a:cs typeface="Arial" pitchFamily="34" charset="0"/>
                </a:rPr>
                <a:t>+5.24%</a:t>
              </a:r>
              <a:endParaRPr lang="en-US" sz="1100" dirty="0">
                <a:latin typeface="Arial" pitchFamily="34" charset="0"/>
                <a:cs typeface="Arial" pitchFamily="34" charset="0"/>
              </a:endParaRPr>
            </a:p>
          </p:txBody>
        </p:sp>
        <p:sp>
          <p:nvSpPr>
            <p:cNvPr id="25" name="TextBox 24"/>
            <p:cNvSpPr txBox="1"/>
            <p:nvPr/>
          </p:nvSpPr>
          <p:spPr>
            <a:xfrm>
              <a:off x="2490364" y="3151551"/>
              <a:ext cx="973701" cy="272142"/>
            </a:xfrm>
            <a:prstGeom prst="rect">
              <a:avLst/>
            </a:prstGeom>
            <a:noFill/>
          </p:spPr>
          <p:txBody>
            <a:bodyPr wrap="square" lIns="101870" tIns="50935" rIns="101870" bIns="50935" rtlCol="0">
              <a:spAutoFit/>
            </a:bodyPr>
            <a:lstStyle>
              <a:defPPr>
                <a:defRPr lang="en-US"/>
              </a:defPPr>
              <a:lvl1pPr algn="ctr">
                <a:defRPr sz="1100">
                  <a:solidFill>
                    <a:srgbClr val="C00000"/>
                  </a:solidFill>
                  <a:latin typeface="Arial" pitchFamily="34" charset="0"/>
                  <a:cs typeface="Arial" pitchFamily="34" charset="0"/>
                </a:defRPr>
              </a:lvl1pPr>
            </a:lstStyle>
            <a:p>
              <a:r>
                <a:rPr lang="en-US" dirty="0" smtClean="0"/>
                <a:t>-3.69%</a:t>
              </a:r>
              <a:endParaRPr lang="en-US" dirty="0"/>
            </a:p>
          </p:txBody>
        </p:sp>
        <p:sp>
          <p:nvSpPr>
            <p:cNvPr id="26" name="TextBox 25"/>
            <p:cNvSpPr txBox="1"/>
            <p:nvPr/>
          </p:nvSpPr>
          <p:spPr>
            <a:xfrm>
              <a:off x="4776364" y="3151128"/>
              <a:ext cx="988230" cy="272142"/>
            </a:xfrm>
            <a:prstGeom prst="rect">
              <a:avLst/>
            </a:prstGeom>
            <a:noFill/>
          </p:spPr>
          <p:txBody>
            <a:bodyPr wrap="square" lIns="101870" tIns="50935" rIns="101870" bIns="50935" rtlCol="0">
              <a:spAutoFit/>
            </a:bodyPr>
            <a:lstStyle>
              <a:defPPr>
                <a:defRPr lang="en-US"/>
              </a:defPPr>
              <a:lvl1pPr algn="ctr">
                <a:defRPr sz="1100">
                  <a:latin typeface="Arial" pitchFamily="34" charset="0"/>
                  <a:cs typeface="Arial" pitchFamily="34" charset="0"/>
                </a:defRPr>
              </a:lvl1pPr>
            </a:lstStyle>
            <a:p>
              <a:r>
                <a:rPr lang="en-US" dirty="0"/>
                <a:t>+9.68%</a:t>
              </a:r>
            </a:p>
          </p:txBody>
        </p:sp>
        <p:sp>
          <p:nvSpPr>
            <p:cNvPr id="28" name="TextBox 27"/>
            <p:cNvSpPr txBox="1"/>
            <p:nvPr/>
          </p:nvSpPr>
          <p:spPr>
            <a:xfrm>
              <a:off x="6515851" y="3141515"/>
              <a:ext cx="838200" cy="272142"/>
            </a:xfrm>
            <a:prstGeom prst="rect">
              <a:avLst/>
            </a:prstGeom>
            <a:noFill/>
          </p:spPr>
          <p:txBody>
            <a:bodyPr wrap="square" lIns="101870" tIns="50935" rIns="101870" bIns="50935" rtlCol="0">
              <a:spAutoFit/>
            </a:bodyPr>
            <a:lstStyle/>
            <a:p>
              <a:pPr algn="ctr"/>
              <a:r>
                <a:rPr lang="en-US" sz="1100" dirty="0" smtClean="0">
                  <a:latin typeface="Arial" pitchFamily="34" charset="0"/>
                  <a:cs typeface="Arial" pitchFamily="34" charset="0"/>
                </a:rPr>
                <a:t>+1.79%</a:t>
              </a:r>
              <a:endParaRPr lang="en-US" sz="1100" dirty="0">
                <a:latin typeface="Arial" pitchFamily="34" charset="0"/>
                <a:cs typeface="Arial" pitchFamily="34" charset="0"/>
              </a:endParaRPr>
            </a:p>
          </p:txBody>
        </p:sp>
        <p:sp>
          <p:nvSpPr>
            <p:cNvPr id="29" name="TextBox 28"/>
            <p:cNvSpPr txBox="1"/>
            <p:nvPr/>
          </p:nvSpPr>
          <p:spPr>
            <a:xfrm>
              <a:off x="7670799" y="3141515"/>
              <a:ext cx="838200" cy="272142"/>
            </a:xfrm>
            <a:prstGeom prst="rect">
              <a:avLst/>
            </a:prstGeom>
            <a:noFill/>
          </p:spPr>
          <p:txBody>
            <a:bodyPr wrap="square" lIns="101870" tIns="50935" rIns="101870" bIns="50935" rtlCol="0">
              <a:spAutoFit/>
            </a:bodyPr>
            <a:lstStyle>
              <a:defPPr>
                <a:defRPr lang="en-US"/>
              </a:defPPr>
              <a:lvl1pPr>
                <a:defRPr sz="1100">
                  <a:solidFill>
                    <a:srgbClr val="C00000"/>
                  </a:solidFill>
                  <a:latin typeface="Arial" pitchFamily="34" charset="0"/>
                  <a:cs typeface="Arial" pitchFamily="34" charset="0"/>
                </a:defRPr>
              </a:lvl1pPr>
            </a:lstStyle>
            <a:p>
              <a:endParaRPr lang="en-US" dirty="0">
                <a:solidFill>
                  <a:schemeClr val="tx1"/>
                </a:solidFill>
              </a:endParaRPr>
            </a:p>
          </p:txBody>
        </p:sp>
        <p:sp>
          <p:nvSpPr>
            <p:cNvPr id="30" name="Up Arrow 29"/>
            <p:cNvSpPr/>
            <p:nvPr/>
          </p:nvSpPr>
          <p:spPr>
            <a:xfrm rot="10800000">
              <a:off x="7574083" y="3674915"/>
              <a:ext cx="833535" cy="863598"/>
            </a:xfrm>
            <a:prstGeom prst="upArrow">
              <a:avLst/>
            </a:prstGeom>
            <a:solidFill>
              <a:schemeClr val="accent2"/>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latin typeface="Arial" pitchFamily="34" charset="0"/>
                <a:cs typeface="Arial" pitchFamily="34" charset="0"/>
              </a:endParaRPr>
            </a:p>
          </p:txBody>
        </p:sp>
        <p:sp>
          <p:nvSpPr>
            <p:cNvPr id="33" name="TextBox 32"/>
            <p:cNvSpPr txBox="1"/>
            <p:nvPr/>
          </p:nvSpPr>
          <p:spPr>
            <a:xfrm>
              <a:off x="3799113" y="2177826"/>
              <a:ext cx="1057162" cy="610696"/>
            </a:xfrm>
            <a:prstGeom prst="rect">
              <a:avLst/>
            </a:prstGeom>
            <a:noFill/>
          </p:spPr>
          <p:txBody>
            <a:bodyPr wrap="square" lIns="101870" tIns="50935" rIns="101870" bIns="50935" rtlCol="0">
              <a:spAutoFit/>
            </a:bodyPr>
            <a:lstStyle/>
            <a:p>
              <a:r>
                <a:rPr lang="en-US" sz="1100" dirty="0" smtClean="0">
                  <a:latin typeface="Arial" pitchFamily="34" charset="0"/>
                  <a:cs typeface="Arial" pitchFamily="34" charset="0"/>
                </a:rPr>
                <a:t>Emerging </a:t>
              </a:r>
              <a:br>
                <a:rPr lang="en-US" sz="1100" dirty="0" smtClean="0">
                  <a:latin typeface="Arial" pitchFamily="34" charset="0"/>
                  <a:cs typeface="Arial" pitchFamily="34" charset="0"/>
                </a:rPr>
              </a:br>
              <a:r>
                <a:rPr lang="en-US" sz="1100" dirty="0" smtClean="0">
                  <a:latin typeface="Arial" pitchFamily="34" charset="0"/>
                  <a:cs typeface="Arial" pitchFamily="34" charset="0"/>
                </a:rPr>
                <a:t>Markets</a:t>
              </a:r>
            </a:p>
            <a:p>
              <a:r>
                <a:rPr lang="en-US" sz="1100" dirty="0" smtClean="0">
                  <a:latin typeface="Arial" pitchFamily="34" charset="0"/>
                  <a:cs typeface="Arial" pitchFamily="34" charset="0"/>
                </a:rPr>
                <a:t>Stocks</a:t>
              </a:r>
              <a:endParaRPr lang="en-US" sz="1100" dirty="0">
                <a:latin typeface="Arial" pitchFamily="34" charset="0"/>
                <a:cs typeface="Arial" pitchFamily="34" charset="0"/>
              </a:endParaRPr>
            </a:p>
          </p:txBody>
        </p:sp>
        <p:sp>
          <p:nvSpPr>
            <p:cNvPr id="37" name="TextBox 36"/>
            <p:cNvSpPr txBox="1"/>
            <p:nvPr/>
          </p:nvSpPr>
          <p:spPr>
            <a:xfrm>
              <a:off x="6838371" y="4900916"/>
              <a:ext cx="1173480" cy="272142"/>
            </a:xfrm>
            <a:prstGeom prst="rect">
              <a:avLst/>
            </a:prstGeom>
            <a:noFill/>
          </p:spPr>
          <p:txBody>
            <a:bodyPr wrap="square" lIns="101870" tIns="50935" rIns="101870" bIns="50935" rtlCol="0">
              <a:spAutoFit/>
            </a:bodyPr>
            <a:lstStyle/>
            <a:p>
              <a:pPr algn="ctr"/>
              <a:r>
                <a:rPr lang="en-US" sz="1100" b="1" dirty="0" smtClean="0">
                  <a:solidFill>
                    <a:srgbClr val="FFFFFF"/>
                  </a:solidFill>
                  <a:latin typeface="Arial" pitchFamily="34" charset="0"/>
                  <a:cs typeface="Arial" pitchFamily="34" charset="0"/>
                </a:rPr>
                <a:t>BONDS</a:t>
              </a:r>
              <a:endParaRPr lang="en-US" sz="1100" b="1" dirty="0">
                <a:solidFill>
                  <a:srgbClr val="FFFFFF"/>
                </a:solidFill>
                <a:latin typeface="Arial" pitchFamily="34" charset="0"/>
                <a:cs typeface="Arial" pitchFamily="34" charset="0"/>
              </a:endParaRPr>
            </a:p>
          </p:txBody>
        </p:sp>
        <p:sp>
          <p:nvSpPr>
            <p:cNvPr id="38" name="TextBox 37"/>
            <p:cNvSpPr txBox="1"/>
            <p:nvPr/>
          </p:nvSpPr>
          <p:spPr>
            <a:xfrm>
              <a:off x="2963957" y="4897306"/>
              <a:ext cx="1173480" cy="272142"/>
            </a:xfrm>
            <a:prstGeom prst="rect">
              <a:avLst/>
            </a:prstGeom>
            <a:noFill/>
          </p:spPr>
          <p:txBody>
            <a:bodyPr wrap="square" lIns="101870" tIns="50935" rIns="101870" bIns="50935" rtlCol="0">
              <a:spAutoFit/>
            </a:bodyPr>
            <a:lstStyle/>
            <a:p>
              <a:pPr algn="ctr"/>
              <a:r>
                <a:rPr lang="en-US" sz="1100" b="1" dirty="0" smtClean="0">
                  <a:solidFill>
                    <a:schemeClr val="bg1"/>
                  </a:solidFill>
                  <a:latin typeface="Arial" pitchFamily="34" charset="0"/>
                  <a:cs typeface="Arial" pitchFamily="34" charset="0"/>
                </a:rPr>
                <a:t>STOCKS</a:t>
              </a:r>
              <a:endParaRPr lang="en-US" sz="1100" b="1" dirty="0">
                <a:solidFill>
                  <a:schemeClr val="bg1"/>
                </a:solidFill>
                <a:latin typeface="Arial" pitchFamily="34" charset="0"/>
                <a:cs typeface="Arial" pitchFamily="34" charset="0"/>
              </a:endParaRPr>
            </a:p>
          </p:txBody>
        </p:sp>
        <p:sp>
          <p:nvSpPr>
            <p:cNvPr id="41" name="TextBox 40"/>
            <p:cNvSpPr txBox="1"/>
            <p:nvPr/>
          </p:nvSpPr>
          <p:spPr>
            <a:xfrm>
              <a:off x="3633364" y="3151128"/>
              <a:ext cx="995392" cy="272142"/>
            </a:xfrm>
            <a:prstGeom prst="rect">
              <a:avLst/>
            </a:prstGeom>
            <a:noFill/>
          </p:spPr>
          <p:txBody>
            <a:bodyPr wrap="square" lIns="101870" tIns="50935" rIns="101870" bIns="50935" rtlCol="0">
              <a:spAutoFit/>
            </a:bodyPr>
            <a:lstStyle/>
            <a:p>
              <a:pPr algn="ctr"/>
              <a:r>
                <a:rPr lang="en-US" sz="1100" dirty="0" smtClean="0">
                  <a:solidFill>
                    <a:srgbClr val="C00000"/>
                  </a:solidFill>
                  <a:latin typeface="Arial" pitchFamily="34" charset="0"/>
                  <a:cs typeface="Arial" pitchFamily="34" charset="0"/>
                </a:rPr>
                <a:t>-4.50%</a:t>
              </a:r>
              <a:endParaRPr lang="en-US" sz="1100" dirty="0">
                <a:solidFill>
                  <a:srgbClr val="C00000"/>
                </a:solidFill>
                <a:latin typeface="Arial" pitchFamily="34" charset="0"/>
                <a:cs typeface="Arial" pitchFamily="34" charset="0"/>
              </a:endParaRPr>
            </a:p>
          </p:txBody>
        </p:sp>
        <p:sp>
          <p:nvSpPr>
            <p:cNvPr id="48" name="Rectangle 47"/>
            <p:cNvSpPr/>
            <p:nvPr/>
          </p:nvSpPr>
          <p:spPr>
            <a:xfrm>
              <a:off x="6320211" y="2912915"/>
              <a:ext cx="2209800" cy="1981200"/>
            </a:xfrm>
            <a:prstGeom prst="rect">
              <a:avLst/>
            </a:prstGeom>
            <a:noFill/>
            <a:ln w="6350" cap="flat" cmpd="sng" algn="ctr">
              <a:solidFill>
                <a:schemeClr val="accent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ectangle 48"/>
            <p:cNvSpPr/>
            <p:nvPr/>
          </p:nvSpPr>
          <p:spPr>
            <a:xfrm>
              <a:off x="1219200" y="2909305"/>
              <a:ext cx="4662995" cy="1981200"/>
            </a:xfrm>
            <a:prstGeom prst="rect">
              <a:avLst/>
            </a:prstGeom>
            <a:noFill/>
            <a:ln w="6350" cap="flat" cmpd="sng" algn="ctr">
              <a:solidFill>
                <a:schemeClr val="accent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Up Arrow 35"/>
            <p:cNvSpPr/>
            <p:nvPr/>
          </p:nvSpPr>
          <p:spPr>
            <a:xfrm>
              <a:off x="4853712" y="3678528"/>
              <a:ext cx="833535" cy="863598"/>
            </a:xfrm>
            <a:prstGeom prs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latin typeface="Arial" pitchFamily="34" charset="0"/>
                <a:cs typeface="Arial" pitchFamily="34" charset="0"/>
              </a:endParaRPr>
            </a:p>
          </p:txBody>
        </p:sp>
      </p:grpSp>
      <p:sp>
        <p:nvSpPr>
          <p:cNvPr id="3" name="Title 2"/>
          <p:cNvSpPr>
            <a:spLocks noGrp="1"/>
          </p:cNvSpPr>
          <p:nvPr>
            <p:ph type="title"/>
          </p:nvPr>
        </p:nvSpPr>
        <p:spPr/>
        <p:txBody>
          <a:bodyPr/>
          <a:lstStyle/>
          <a:p>
            <a:r>
              <a:rPr lang="en-US" smtClean="0"/>
              <a:t>Market Summary</a:t>
            </a:r>
            <a:endParaRPr lang="en-US" dirty="0"/>
          </a:p>
        </p:txBody>
      </p:sp>
      <p:sp>
        <p:nvSpPr>
          <p:cNvPr id="8" name="Slide Number Placeholder 7"/>
          <p:cNvSpPr>
            <a:spLocks noGrp="1"/>
          </p:cNvSpPr>
          <p:nvPr>
            <p:ph type="sldNum" sz="quarter" idx="12"/>
          </p:nvPr>
        </p:nvSpPr>
        <p:spPr/>
        <p:txBody>
          <a:bodyPr/>
          <a:lstStyle/>
          <a:p>
            <a:fld id="{66F6FF41-5833-4EBF-9145-362BCED2914A}" type="slidenum">
              <a:rPr lang="en-US" smtClean="0"/>
              <a:pPr/>
              <a:t>3</a:t>
            </a:fld>
            <a:endParaRPr lang="en-US" dirty="0"/>
          </a:p>
        </p:txBody>
      </p:sp>
      <p:sp>
        <p:nvSpPr>
          <p:cNvPr id="11" name="Picture Placeholder 10"/>
          <p:cNvSpPr>
            <a:spLocks noGrp="1"/>
          </p:cNvSpPr>
          <p:nvPr>
            <p:ph type="pic" sz="quarter" idx="13"/>
          </p:nvPr>
        </p:nvSpPr>
        <p:spPr/>
      </p:sp>
      <p:sp>
        <p:nvSpPr>
          <p:cNvPr id="6" name="Text Placeholder 5"/>
          <p:cNvSpPr>
            <a:spLocks noGrp="1"/>
          </p:cNvSpPr>
          <p:nvPr>
            <p:ph type="body" sz="quarter" idx="15"/>
          </p:nvPr>
        </p:nvSpPr>
        <p:spPr>
          <a:xfrm>
            <a:off x="594360" y="7114544"/>
            <a:ext cx="8529320" cy="40005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b="1" dirty="0" smtClean="0"/>
          </a:p>
          <a:p>
            <a:r>
              <a:rPr lang="en-US" b="1" dirty="0" smtClean="0"/>
              <a:t>Past performance is not a guarantee of future results. Indices are not available for direct investment. Index performance does not reflect the expenses associated with the management of an actual portfolio.</a:t>
            </a:r>
            <a:r>
              <a:rPr lang="en-US" dirty="0" smtClean="0"/>
              <a:t> Market segment (index representation) as follows: US Stock Market (Russell 3000 Index), International Developed Stocks (MSCI World ex USA Index [net div.]), Emerging Markets (MSCI Emerging Markets Index [net div.]), Global Real Estate (S&amp;P Global REIT Index), US Bond Market (Barclays US Aggregate Bond Index), and Global Bond  ex US Market (Citigroup WGBI ex USA 1−30 Years [Hedged to USD]). The S&amp;P data are provided by Standard &amp; Poor's Index Services Group. Russell data © Russell Investment Group 1995–2015, all rights reserved. MSCI data © MSCI 2015, all rights reserved. Barclays data provided by Barclays Bank PLC. Citigroup bond indices © 2014 by Citigroup. </a:t>
            </a:r>
            <a:endParaRPr lang="en-US" dirty="0"/>
          </a:p>
        </p:txBody>
      </p:sp>
      <p:sp>
        <p:nvSpPr>
          <p:cNvPr id="5" name="Text Placeholder 4"/>
          <p:cNvSpPr>
            <a:spLocks noGrp="1"/>
          </p:cNvSpPr>
          <p:nvPr>
            <p:ph type="body" sz="quarter" idx="14"/>
          </p:nvPr>
        </p:nvSpPr>
        <p:spPr/>
        <p:txBody>
          <a:bodyPr/>
          <a:lstStyle/>
          <a:p>
            <a:pPr lvl="0"/>
            <a:r>
              <a:rPr lang="en-US" dirty="0" smtClean="0"/>
              <a:t>Fourth Quarter 2014 Index Returns</a:t>
            </a:r>
            <a:endParaRPr lang="en-US" dirty="0"/>
          </a:p>
        </p:txBody>
      </p:sp>
      <p:sp>
        <p:nvSpPr>
          <p:cNvPr id="34" name="Up Arrow 33"/>
          <p:cNvSpPr/>
          <p:nvPr/>
        </p:nvSpPr>
        <p:spPr>
          <a:xfrm rot="10800000">
            <a:off x="6518184" y="3674915"/>
            <a:ext cx="833535" cy="863598"/>
          </a:xfrm>
          <a:prstGeom prst="upArrow">
            <a:avLst/>
          </a:prstGeom>
          <a:solidFill>
            <a:schemeClr val="accent2"/>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latin typeface="Arial" pitchFamily="34" charset="0"/>
              <a:cs typeface="Arial" pitchFamily="34" charset="0"/>
            </a:endParaRPr>
          </a:p>
        </p:txBody>
      </p:sp>
      <p:sp>
        <p:nvSpPr>
          <p:cNvPr id="35" name="TextBox 34"/>
          <p:cNvSpPr txBox="1"/>
          <p:nvPr/>
        </p:nvSpPr>
        <p:spPr>
          <a:xfrm>
            <a:off x="7571750" y="3141515"/>
            <a:ext cx="838200" cy="272142"/>
          </a:xfrm>
          <a:prstGeom prst="rect">
            <a:avLst/>
          </a:prstGeom>
          <a:noFill/>
        </p:spPr>
        <p:txBody>
          <a:bodyPr wrap="square" lIns="101870" tIns="50935" rIns="101870" bIns="50935" rtlCol="0">
            <a:spAutoFit/>
          </a:bodyPr>
          <a:lstStyle/>
          <a:p>
            <a:pPr algn="ctr"/>
            <a:r>
              <a:rPr lang="en-US" sz="1100" dirty="0" smtClean="0">
                <a:latin typeface="Arial" pitchFamily="34" charset="0"/>
                <a:cs typeface="Arial" pitchFamily="34" charset="0"/>
              </a:rPr>
              <a:t>+3.02%</a:t>
            </a:r>
            <a:endParaRPr lang="en-US" sz="1100" dirty="0">
              <a:latin typeface="Arial" pitchFamily="34" charset="0"/>
              <a:cs typeface="Arial" pitchFamily="34" charset="0"/>
            </a:endParaRPr>
          </a:p>
        </p:txBody>
      </p:sp>
      <p:sp>
        <p:nvSpPr>
          <p:cNvPr id="39" name="Up Arrow 38"/>
          <p:cNvSpPr/>
          <p:nvPr/>
        </p:nvSpPr>
        <p:spPr>
          <a:xfrm>
            <a:off x="3720669" y="3674915"/>
            <a:ext cx="833535" cy="863598"/>
          </a:xfrm>
          <a:prstGeom prst="upArrow">
            <a:avLst/>
          </a:prstGeom>
          <a:solidFill>
            <a:srgbClr val="C00000"/>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solidFill>
                <a:srgbClr val="C00000"/>
              </a:solidFill>
              <a:latin typeface="Arial" pitchFamily="34" charset="0"/>
              <a:cs typeface="Arial" pitchFamily="34" charset="0"/>
            </a:endParaRPr>
          </a:p>
        </p:txBody>
      </p:sp>
      <p:sp>
        <p:nvSpPr>
          <p:cNvPr id="40" name="Up Arrow 39"/>
          <p:cNvSpPr/>
          <p:nvPr/>
        </p:nvSpPr>
        <p:spPr>
          <a:xfrm>
            <a:off x="2560446" y="3674915"/>
            <a:ext cx="833535" cy="863598"/>
          </a:xfrm>
          <a:prstGeom prst="upArrow">
            <a:avLst/>
          </a:prstGeom>
          <a:solidFill>
            <a:srgbClr val="C00000"/>
          </a:solidFill>
          <a:ln>
            <a:noFill/>
          </a:ln>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101870" tIns="50935" rIns="101870" bIns="50935" rtlCol="0" anchor="ctr"/>
          <a:lstStyle/>
          <a:p>
            <a:pPr algn="ctr"/>
            <a:endParaRPr lang="en-US"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670807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34"/>
          <p:cNvGraphicFramePr/>
          <p:nvPr>
            <p:extLst>
              <p:ext uri="{D42A27DB-BD31-4B8C-83A1-F6EECF244321}">
                <p14:modId xmlns:p14="http://schemas.microsoft.com/office/powerpoint/2010/main" val="2039462228"/>
              </p:ext>
            </p:extLst>
          </p:nvPr>
        </p:nvGraphicFramePr>
        <p:xfrm>
          <a:off x="622316" y="1933575"/>
          <a:ext cx="910588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mtClean="0"/>
              <a:t>World Stock Market Performance</a:t>
            </a:r>
            <a:endParaRPr lang="en-US" dirty="0"/>
          </a:p>
        </p:txBody>
      </p:sp>
      <p:sp>
        <p:nvSpPr>
          <p:cNvPr id="4" name="Slide Number Placeholder 3"/>
          <p:cNvSpPr>
            <a:spLocks noGrp="1"/>
          </p:cNvSpPr>
          <p:nvPr>
            <p:ph type="sldNum" sz="quarter" idx="12"/>
          </p:nvPr>
        </p:nvSpPr>
        <p:spPr/>
        <p:txBody>
          <a:bodyPr/>
          <a:lstStyle/>
          <a:p>
            <a:fld id="{4C5AB661-D753-4E40-9543-F7AE63D7FA86}" type="slidenum">
              <a:rPr lang="en-US" smtClean="0"/>
              <a:pPr/>
              <a:t>4</a:t>
            </a:fld>
            <a:endParaRPr lang="en-US" dirty="0"/>
          </a:p>
        </p:txBody>
      </p:sp>
      <p:sp>
        <p:nvSpPr>
          <p:cNvPr id="16" name="Picture Placeholder 15"/>
          <p:cNvSpPr>
            <a:spLocks noGrp="1"/>
          </p:cNvSpPr>
          <p:nvPr>
            <p:ph type="pic" sz="quarter" idx="13"/>
          </p:nvPr>
        </p:nvSpPr>
        <p:spPr/>
      </p:sp>
      <p:sp>
        <p:nvSpPr>
          <p:cNvPr id="11" name="Text Placeholder 10"/>
          <p:cNvSpPr>
            <a:spLocks noGrp="1"/>
          </p:cNvSpPr>
          <p:nvPr>
            <p:ph type="body" sz="quarter" idx="15"/>
          </p:nvPr>
        </p:nvSpPr>
        <p:spPr/>
        <p:txBody>
          <a:bodyPr/>
          <a:lstStyle/>
          <a:p>
            <a:r>
              <a:rPr lang="en-US" dirty="0" smtClean="0"/>
              <a:t>Graph Source: MSCI ACWI Index. MSCI data © MSCI 2015, all rights reserved.</a:t>
            </a:r>
            <a:br>
              <a:rPr lang="en-US" dirty="0" smtClean="0"/>
            </a:br>
            <a:r>
              <a:rPr lang="en-US" dirty="0" smtClean="0"/>
              <a:t>It is not possible to invest directly in an index. Performance does not reflect the expenses associated with management of an actual portfolio. </a:t>
            </a:r>
            <a:r>
              <a:rPr lang="en-US" b="1" dirty="0" smtClean="0"/>
              <a:t>Past performance is not a guarantee of future results</a:t>
            </a:r>
            <a:r>
              <a:rPr lang="en-US" dirty="0" smtClean="0"/>
              <a:t>. </a:t>
            </a:r>
            <a:endParaRPr lang="en-US" dirty="0"/>
          </a:p>
        </p:txBody>
      </p:sp>
      <p:sp>
        <p:nvSpPr>
          <p:cNvPr id="5" name="Text Placeholder 4"/>
          <p:cNvSpPr>
            <a:spLocks noGrp="1"/>
          </p:cNvSpPr>
          <p:nvPr>
            <p:ph type="body" sz="quarter" idx="14"/>
          </p:nvPr>
        </p:nvSpPr>
        <p:spPr/>
        <p:txBody>
          <a:bodyPr/>
          <a:lstStyle/>
          <a:p>
            <a:r>
              <a:rPr lang="en-US" dirty="0" smtClean="0"/>
              <a:t>MSCI All Country World Index with selected headlines from Q4 2014</a:t>
            </a:r>
            <a:endParaRPr lang="en-US" dirty="0"/>
          </a:p>
        </p:txBody>
      </p:sp>
      <p:sp>
        <p:nvSpPr>
          <p:cNvPr id="3" name="TextBox 2"/>
          <p:cNvSpPr txBox="1"/>
          <p:nvPr/>
        </p:nvSpPr>
        <p:spPr>
          <a:xfrm>
            <a:off x="2114418" y="6189821"/>
            <a:ext cx="7181600" cy="246221"/>
          </a:xfrm>
          <a:prstGeom prst="rect">
            <a:avLst/>
          </a:prstGeom>
          <a:noFill/>
        </p:spPr>
        <p:txBody>
          <a:bodyPr wrap="square" rtlCol="0">
            <a:spAutoFit/>
          </a:bodyPr>
          <a:lstStyle/>
          <a:p>
            <a:pPr defTabSz="914400" fontAlgn="base">
              <a:spcBef>
                <a:spcPct val="0"/>
              </a:spcBef>
              <a:spcAft>
                <a:spcPct val="0"/>
              </a:spcAft>
            </a:pPr>
            <a:r>
              <a:rPr lang="en-US" sz="1000" dirty="0" smtClean="0">
                <a:solidFill>
                  <a:srgbClr val="000000"/>
                </a:solidFill>
              </a:rPr>
              <a:t>Oct			Nov			Dec</a:t>
            </a:r>
            <a:endParaRPr lang="en-US" sz="1000" dirty="0">
              <a:solidFill>
                <a:srgbClr val="000000"/>
              </a:solidFill>
            </a:endParaRPr>
          </a:p>
        </p:txBody>
      </p:sp>
      <p:sp>
        <p:nvSpPr>
          <p:cNvPr id="33" name="TextBox 1"/>
          <p:cNvSpPr txBox="1"/>
          <p:nvPr/>
        </p:nvSpPr>
        <p:spPr>
          <a:xfrm>
            <a:off x="1132653" y="2185773"/>
            <a:ext cx="1156205" cy="400110"/>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52388" indent="-52388" defTabSz="914400" fontAlgn="base">
              <a:spcBef>
                <a:spcPct val="0"/>
              </a:spcBef>
              <a:spcAft>
                <a:spcPct val="0"/>
              </a:spcAft>
            </a:pPr>
            <a:r>
              <a:rPr lang="en-US" sz="1000" dirty="0"/>
              <a:t>“Gold Prices </a:t>
            </a:r>
            <a:r>
              <a:rPr lang="en-US" sz="1000" dirty="0" smtClean="0"/>
              <a:t>Fall </a:t>
            </a:r>
            <a:br>
              <a:rPr lang="en-US" sz="1000" dirty="0" smtClean="0"/>
            </a:br>
            <a:r>
              <a:rPr lang="en-US" sz="1000" dirty="0" smtClean="0"/>
              <a:t>to Four-Year </a:t>
            </a:r>
            <a:r>
              <a:rPr lang="en-US" sz="1000" dirty="0"/>
              <a:t>Low”</a:t>
            </a:r>
            <a:endParaRPr lang="en-US" sz="1000" dirty="0">
              <a:solidFill>
                <a:srgbClr val="000000"/>
              </a:solidFill>
            </a:endParaRPr>
          </a:p>
        </p:txBody>
      </p:sp>
      <p:cxnSp>
        <p:nvCxnSpPr>
          <p:cNvPr id="8" name="Straight Connector 7"/>
          <p:cNvCxnSpPr/>
          <p:nvPr/>
        </p:nvCxnSpPr>
        <p:spPr bwMode="auto">
          <a:xfrm flipV="1">
            <a:off x="1303970" y="2585883"/>
            <a:ext cx="0" cy="1470549"/>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cxnSp>
        <p:nvCxnSpPr>
          <p:cNvPr id="38" name="Straight Connector 37"/>
          <p:cNvCxnSpPr>
            <a:stCxn id="39" idx="2"/>
          </p:cNvCxnSpPr>
          <p:nvPr/>
        </p:nvCxnSpPr>
        <p:spPr bwMode="auto">
          <a:xfrm>
            <a:off x="3146678" y="3083462"/>
            <a:ext cx="0" cy="1285125"/>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cxnSp>
        <p:nvCxnSpPr>
          <p:cNvPr id="43" name="Straight Connector 42"/>
          <p:cNvCxnSpPr/>
          <p:nvPr/>
        </p:nvCxnSpPr>
        <p:spPr bwMode="auto">
          <a:xfrm>
            <a:off x="2964435" y="4485735"/>
            <a:ext cx="0" cy="920598"/>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50" name="TextBox 1"/>
          <p:cNvSpPr txBox="1"/>
          <p:nvPr/>
        </p:nvSpPr>
        <p:spPr>
          <a:xfrm>
            <a:off x="2334810" y="5406333"/>
            <a:ext cx="1259250" cy="553998"/>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2388" indent="-52388"/>
            <a:r>
              <a:rPr lang="en-US" dirty="0"/>
              <a:t>“Global Growth Woes Threaten to Beset US Economy”</a:t>
            </a:r>
          </a:p>
        </p:txBody>
      </p:sp>
      <p:cxnSp>
        <p:nvCxnSpPr>
          <p:cNvPr id="51" name="Straight Connector 50"/>
          <p:cNvCxnSpPr>
            <a:stCxn id="45" idx="2"/>
          </p:cNvCxnSpPr>
          <p:nvPr/>
        </p:nvCxnSpPr>
        <p:spPr bwMode="auto">
          <a:xfrm>
            <a:off x="4271029" y="2739771"/>
            <a:ext cx="0" cy="986253"/>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52" name="TextBox 1"/>
          <p:cNvSpPr txBox="1"/>
          <p:nvPr/>
        </p:nvSpPr>
        <p:spPr>
          <a:xfrm>
            <a:off x="4772806" y="3854628"/>
            <a:ext cx="1473798"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7625" indent="-47625"/>
            <a:r>
              <a:rPr lang="en-US" dirty="0"/>
              <a:t>“Soft New-Home Sales Weigh on Recovery”</a:t>
            </a:r>
          </a:p>
        </p:txBody>
      </p:sp>
      <p:cxnSp>
        <p:nvCxnSpPr>
          <p:cNvPr id="53" name="Straight Connector 52"/>
          <p:cNvCxnSpPr/>
          <p:nvPr/>
        </p:nvCxnSpPr>
        <p:spPr bwMode="auto">
          <a:xfrm rot="5400000">
            <a:off x="5809030" y="3473503"/>
            <a:ext cx="1004658" cy="161198"/>
          </a:xfrm>
          <a:prstGeom prst="bentConnector3">
            <a:avLst>
              <a:gd name="adj1" fmla="val 101197"/>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54" name="TextBox 1"/>
          <p:cNvSpPr txBox="1"/>
          <p:nvPr/>
        </p:nvSpPr>
        <p:spPr>
          <a:xfrm>
            <a:off x="6200288" y="2185773"/>
            <a:ext cx="1178021"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0800" indent="-50800"/>
            <a:r>
              <a:rPr lang="en-US" dirty="0"/>
              <a:t>“US Factories Power Past Global Tumult”</a:t>
            </a:r>
          </a:p>
        </p:txBody>
      </p:sp>
      <p:cxnSp>
        <p:nvCxnSpPr>
          <p:cNvPr id="55" name="Straight Connector 54"/>
          <p:cNvCxnSpPr/>
          <p:nvPr/>
        </p:nvCxnSpPr>
        <p:spPr bwMode="auto">
          <a:xfrm>
            <a:off x="6789298" y="2585883"/>
            <a:ext cx="0" cy="735274"/>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56" name="TextBox 1"/>
          <p:cNvSpPr txBox="1"/>
          <p:nvPr/>
        </p:nvSpPr>
        <p:spPr>
          <a:xfrm>
            <a:off x="5185985" y="4517391"/>
            <a:ext cx="1215526"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0800" indent="-50800"/>
            <a:r>
              <a:rPr lang="en-US" dirty="0"/>
              <a:t>“Oil Prices Tumble </a:t>
            </a:r>
            <a:r>
              <a:rPr lang="en-US" dirty="0" smtClean="0"/>
              <a:t/>
            </a:r>
            <a:br>
              <a:rPr lang="en-US" dirty="0" smtClean="0"/>
            </a:br>
            <a:r>
              <a:rPr lang="en-US" dirty="0" smtClean="0"/>
              <a:t>to </a:t>
            </a:r>
            <a:r>
              <a:rPr lang="en-US" dirty="0"/>
              <a:t>Five-Year Lows”</a:t>
            </a:r>
          </a:p>
        </p:txBody>
      </p:sp>
      <p:cxnSp>
        <p:nvCxnSpPr>
          <p:cNvPr id="57" name="Elbow Connector 56"/>
          <p:cNvCxnSpPr/>
          <p:nvPr/>
        </p:nvCxnSpPr>
        <p:spPr bwMode="auto">
          <a:xfrm flipV="1">
            <a:off x="6401511" y="3155254"/>
            <a:ext cx="101520" cy="1549492"/>
          </a:xfrm>
          <a:prstGeom prst="bentConnector2">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59" name="TextBox 1"/>
          <p:cNvSpPr txBox="1"/>
          <p:nvPr/>
        </p:nvSpPr>
        <p:spPr>
          <a:xfrm>
            <a:off x="6725930" y="4517391"/>
            <a:ext cx="1279906"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7625" indent="-47625"/>
            <a:r>
              <a:rPr lang="en-US" dirty="0"/>
              <a:t>“</a:t>
            </a:r>
            <a:r>
              <a:rPr lang="en-US" dirty="0" smtClean="0"/>
              <a:t>Consumer Sentiment </a:t>
            </a:r>
            <a:r>
              <a:rPr lang="en-US" dirty="0"/>
              <a:t>Highest in </a:t>
            </a:r>
            <a:r>
              <a:rPr lang="en-US" dirty="0" smtClean="0"/>
              <a:t>8 </a:t>
            </a:r>
            <a:r>
              <a:rPr lang="en-US" dirty="0"/>
              <a:t>Years”</a:t>
            </a:r>
          </a:p>
        </p:txBody>
      </p:sp>
      <p:sp>
        <p:nvSpPr>
          <p:cNvPr id="67" name="TextBox 1"/>
          <p:cNvSpPr txBox="1"/>
          <p:nvPr/>
        </p:nvSpPr>
        <p:spPr>
          <a:xfrm>
            <a:off x="6629401" y="5406333"/>
            <a:ext cx="1436761"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2863" indent="-42863"/>
            <a:r>
              <a:rPr lang="en-US" dirty="0"/>
              <a:t>“Russia Moves </a:t>
            </a:r>
            <a:r>
              <a:rPr lang="en-US" dirty="0" smtClean="0"/>
              <a:t>to </a:t>
            </a:r>
            <a:r>
              <a:rPr lang="en-US" dirty="0"/>
              <a:t>Help Lift</a:t>
            </a:r>
            <a:r>
              <a:rPr lang="en-US" dirty="0" smtClean="0"/>
              <a:t> Sinking </a:t>
            </a:r>
            <a:r>
              <a:rPr lang="en-US" dirty="0"/>
              <a:t>Ruble”</a:t>
            </a:r>
          </a:p>
        </p:txBody>
      </p:sp>
      <p:cxnSp>
        <p:nvCxnSpPr>
          <p:cNvPr id="68" name="Straight Connector 67"/>
          <p:cNvCxnSpPr>
            <a:endCxn id="67" idx="3"/>
          </p:cNvCxnSpPr>
          <p:nvPr/>
        </p:nvCxnSpPr>
        <p:spPr bwMode="auto">
          <a:xfrm rot="5400000">
            <a:off x="7526253" y="5025644"/>
            <a:ext cx="1120653" cy="40834"/>
          </a:xfrm>
          <a:prstGeom prst="bentConnector2">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39" name="TextBox 1"/>
          <p:cNvSpPr txBox="1"/>
          <p:nvPr/>
        </p:nvSpPr>
        <p:spPr>
          <a:xfrm>
            <a:off x="2373796" y="2837241"/>
            <a:ext cx="1545763" cy="246221"/>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7625" indent="-47625"/>
            <a:r>
              <a:rPr lang="en-US" dirty="0"/>
              <a:t>“Mortgage </a:t>
            </a:r>
            <a:r>
              <a:rPr lang="en-US" dirty="0" smtClean="0"/>
              <a:t>Rates Tumble</a:t>
            </a:r>
            <a:r>
              <a:rPr lang="en-US" dirty="0"/>
              <a:t>”</a:t>
            </a:r>
          </a:p>
        </p:txBody>
      </p:sp>
      <p:sp>
        <p:nvSpPr>
          <p:cNvPr id="45" name="TextBox 1"/>
          <p:cNvSpPr txBox="1"/>
          <p:nvPr/>
        </p:nvSpPr>
        <p:spPr>
          <a:xfrm>
            <a:off x="3683654" y="2185773"/>
            <a:ext cx="1174749" cy="553998"/>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2388" indent="-52388"/>
            <a:r>
              <a:rPr lang="en-US" dirty="0"/>
              <a:t>“Republicans Seize Control of Senate, Retain House”</a:t>
            </a:r>
          </a:p>
        </p:txBody>
      </p:sp>
      <p:sp>
        <p:nvSpPr>
          <p:cNvPr id="58" name="TextBox 1"/>
          <p:cNvSpPr txBox="1"/>
          <p:nvPr/>
        </p:nvSpPr>
        <p:spPr>
          <a:xfrm>
            <a:off x="8342122" y="2185773"/>
            <a:ext cx="1125410" cy="553998"/>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0800" indent="-50800"/>
            <a:r>
              <a:rPr lang="en-US" dirty="0"/>
              <a:t>“Dollar Ends </a:t>
            </a:r>
            <a:r>
              <a:rPr lang="en-US" dirty="0" smtClean="0"/>
              <a:t>Best </a:t>
            </a:r>
            <a:r>
              <a:rPr lang="en-US" dirty="0"/>
              <a:t>Year in More than a Decade”</a:t>
            </a:r>
          </a:p>
        </p:txBody>
      </p:sp>
      <p:cxnSp>
        <p:nvCxnSpPr>
          <p:cNvPr id="60" name="Straight Connector 59"/>
          <p:cNvCxnSpPr>
            <a:stCxn id="58" idx="3"/>
          </p:cNvCxnSpPr>
          <p:nvPr/>
        </p:nvCxnSpPr>
        <p:spPr bwMode="auto">
          <a:xfrm>
            <a:off x="9467532" y="2462772"/>
            <a:ext cx="105179" cy="1107016"/>
          </a:xfrm>
          <a:prstGeom prst="bentConnector2">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61" name="TextBox 1"/>
          <p:cNvSpPr txBox="1"/>
          <p:nvPr/>
        </p:nvSpPr>
        <p:spPr>
          <a:xfrm>
            <a:off x="7590365" y="2837241"/>
            <a:ext cx="1344942" cy="400110"/>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52388" indent="-52388"/>
            <a:r>
              <a:rPr lang="en-US" dirty="0"/>
              <a:t>“US </a:t>
            </a:r>
            <a:r>
              <a:rPr lang="en-US" dirty="0" smtClean="0"/>
              <a:t>Restores Cuba </a:t>
            </a:r>
            <a:r>
              <a:rPr lang="en-US" dirty="0"/>
              <a:t>Ties in </a:t>
            </a:r>
            <a:r>
              <a:rPr lang="en-US" dirty="0" smtClean="0"/>
              <a:t>Historic </a:t>
            </a:r>
            <a:r>
              <a:rPr lang="en-US" dirty="0"/>
              <a:t>Deal</a:t>
            </a:r>
            <a:r>
              <a:rPr lang="en-US" dirty="0" smtClean="0"/>
              <a:t>”</a:t>
            </a:r>
            <a:endParaRPr lang="en-US" dirty="0"/>
          </a:p>
        </p:txBody>
      </p:sp>
      <p:sp>
        <p:nvSpPr>
          <p:cNvPr id="64" name="TextBox 1"/>
          <p:cNvSpPr txBox="1"/>
          <p:nvPr/>
        </p:nvSpPr>
        <p:spPr>
          <a:xfrm>
            <a:off x="8372780" y="5406333"/>
            <a:ext cx="1114540" cy="553998"/>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7625" indent="-47625"/>
            <a:r>
              <a:rPr lang="en-US" dirty="0"/>
              <a:t>“Dow Has Longest Annual Winning Streak since 1999”</a:t>
            </a:r>
          </a:p>
        </p:txBody>
      </p:sp>
      <p:cxnSp>
        <p:nvCxnSpPr>
          <p:cNvPr id="65" name="Straight Connector 61"/>
          <p:cNvCxnSpPr>
            <a:endCxn id="64" idx="3"/>
          </p:cNvCxnSpPr>
          <p:nvPr/>
        </p:nvCxnSpPr>
        <p:spPr bwMode="auto">
          <a:xfrm rot="5400000">
            <a:off x="8473247" y="4583862"/>
            <a:ext cx="2113544" cy="85397"/>
          </a:xfrm>
          <a:prstGeom prst="bentConnector2">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
        <p:nvSpPr>
          <p:cNvPr id="17" name="TextBox 16"/>
          <p:cNvSpPr txBox="1"/>
          <p:nvPr/>
        </p:nvSpPr>
        <p:spPr>
          <a:xfrm>
            <a:off x="591695" y="6721810"/>
            <a:ext cx="8820150" cy="646331"/>
          </a:xfrm>
          <a:prstGeom prst="rect">
            <a:avLst/>
          </a:prstGeom>
          <a:noFill/>
        </p:spPr>
        <p:txBody>
          <a:bodyPr wrap="square" rtlCol="0">
            <a:spAutoFit/>
          </a:bodyPr>
          <a:lstStyle/>
          <a:p>
            <a:r>
              <a:rPr lang="en-US" sz="1200" dirty="0"/>
              <a:t>These headlines are not offered to explain market returns. Instead, they serve as a reminder that investors should view daily events from a </a:t>
            </a:r>
            <a:r>
              <a:rPr lang="en-US" sz="1200" dirty="0" smtClean="0"/>
              <a:t>long-term </a:t>
            </a:r>
            <a:r>
              <a:rPr lang="en-US" sz="1200" dirty="0"/>
              <a:t>perspective and avoid making investment decisions based solely on the news.</a:t>
            </a:r>
          </a:p>
          <a:p>
            <a:endParaRPr lang="en-US" sz="1200" dirty="0"/>
          </a:p>
        </p:txBody>
      </p:sp>
      <p:sp>
        <p:nvSpPr>
          <p:cNvPr id="46" name="TextBox 1"/>
          <p:cNvSpPr txBox="1"/>
          <p:nvPr/>
        </p:nvSpPr>
        <p:spPr>
          <a:xfrm>
            <a:off x="8426120" y="4215965"/>
            <a:ext cx="1064094" cy="707886"/>
          </a:xfrm>
          <a:prstGeom prst="rect">
            <a:avLst/>
          </a:prstGeom>
          <a:noFill/>
        </p:spPr>
        <p:txBody>
          <a:bodyPr wrap="square" lIns="0" rIns="0" rtlCol="0">
            <a:spAutoFit/>
          </a:bodyPr>
          <a:lstStyle>
            <a:defPPr>
              <a:defRPr lang="en-US"/>
            </a:defPPr>
            <a:lvl1pPr marL="57150" indent="-57150" defTabSz="914400" fontAlgn="base">
              <a:spcBef>
                <a:spcPct val="0"/>
              </a:spcBef>
              <a:spcAft>
                <a:spcPct val="0"/>
              </a:spcAft>
              <a:defRPr sz="1000">
                <a:solidFill>
                  <a:srgbClr val="000000"/>
                </a:solidFill>
              </a:defRPr>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marL="47625" indent="-47625"/>
            <a:r>
              <a:rPr lang="en-US" dirty="0"/>
              <a:t>“US Economy Posts Strongest Growth in More Than a Decade”</a:t>
            </a:r>
          </a:p>
        </p:txBody>
      </p:sp>
      <p:cxnSp>
        <p:nvCxnSpPr>
          <p:cNvPr id="72" name="Straight Connector 71"/>
          <p:cNvCxnSpPr/>
          <p:nvPr/>
        </p:nvCxnSpPr>
        <p:spPr bwMode="auto">
          <a:xfrm>
            <a:off x="8825248" y="3476625"/>
            <a:ext cx="1" cy="73934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cxnSp>
        <p:nvCxnSpPr>
          <p:cNvPr id="73" name="Straight Connector 72"/>
          <p:cNvCxnSpPr>
            <a:stCxn id="61" idx="2"/>
          </p:cNvCxnSpPr>
          <p:nvPr/>
        </p:nvCxnSpPr>
        <p:spPr bwMode="auto">
          <a:xfrm>
            <a:off x="8262836" y="3237351"/>
            <a:ext cx="0" cy="1077474"/>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cxnSp>
        <p:nvCxnSpPr>
          <p:cNvPr id="85" name="Straight Connector 84"/>
          <p:cNvCxnSpPr/>
          <p:nvPr/>
        </p:nvCxnSpPr>
        <p:spPr bwMode="auto">
          <a:xfrm>
            <a:off x="7805266" y="4157663"/>
            <a:ext cx="0" cy="412245"/>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277979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World Asset Classes</a:t>
            </a:r>
            <a:br>
              <a:rPr lang="en-US" smtClean="0"/>
            </a:br>
            <a:endParaRPr lang="en-US" dirty="0"/>
          </a:p>
        </p:txBody>
      </p:sp>
      <p:sp>
        <p:nvSpPr>
          <p:cNvPr id="21" name="Slide Number Placeholder 20"/>
          <p:cNvSpPr>
            <a:spLocks noGrp="1"/>
          </p:cNvSpPr>
          <p:nvPr>
            <p:ph type="sldNum" sz="quarter" idx="12"/>
          </p:nvPr>
        </p:nvSpPr>
        <p:spPr/>
        <p:txBody>
          <a:bodyPr/>
          <a:lstStyle/>
          <a:p>
            <a:fld id="{66F6FF41-5833-4EBF-9145-362BCED2914A}" type="slidenum">
              <a:rPr lang="en-US" smtClean="0"/>
              <a:pPr/>
              <a:t>5</a:t>
            </a:fld>
            <a:endParaRPr lang="en-US" dirty="0"/>
          </a:p>
        </p:txBody>
      </p:sp>
      <p:sp>
        <p:nvSpPr>
          <p:cNvPr id="9" name="Picture Placeholder 8"/>
          <p:cNvSpPr>
            <a:spLocks noGrp="1"/>
          </p:cNvSpPr>
          <p:nvPr>
            <p:ph type="pic" sz="quarter" idx="13"/>
          </p:nvPr>
        </p:nvSpPr>
        <p:spPr/>
      </p:sp>
      <p:sp>
        <p:nvSpPr>
          <p:cNvPr id="15" name="Text Placeholder 14"/>
          <p:cNvSpPr>
            <a:spLocks noGrp="1"/>
          </p:cNvSpPr>
          <p:nvPr>
            <p:ph type="body" sz="quarter" idx="15"/>
          </p:nvPr>
        </p:nvSpPr>
        <p:spPr>
          <a:xfrm>
            <a:off x="594360" y="7109781"/>
            <a:ext cx="8529320" cy="400050"/>
          </a:xfrm>
        </p:spPr>
        <p:txBody>
          <a:bodyPr/>
          <a:lstStyle/>
          <a:p>
            <a:r>
              <a:rPr lang="en-US" b="1" dirty="0" smtClean="0"/>
              <a:t>Past performance is not a guarantee of future results. Indices are not available for direct investment. Index performance does not reflect the expenses associated with the management of an actual portfolio. </a:t>
            </a:r>
            <a:br>
              <a:rPr lang="en-US" b="1" dirty="0" smtClean="0"/>
            </a:br>
            <a:r>
              <a:rPr lang="en-US" dirty="0" smtClean="0"/>
              <a:t>The S&amp;P data is provided by Standard &amp; Poor's Index Services Group. Russell data © Russell Investment Group 1995–2015, all rights reserved. MSCI data © MSCI 2015, all rights reserved. Dow Jones data (formerly Dow Jones Wilshire) provided by Dow Jones Indexes. Barclays data provided by Barclays Bank PLC. </a:t>
            </a:r>
            <a:endParaRPr lang="en-US" dirty="0"/>
          </a:p>
        </p:txBody>
      </p:sp>
      <p:sp>
        <p:nvSpPr>
          <p:cNvPr id="14" name="Text Placeholder 13"/>
          <p:cNvSpPr>
            <a:spLocks noGrp="1"/>
          </p:cNvSpPr>
          <p:nvPr>
            <p:ph type="body" sz="quarter" idx="18"/>
          </p:nvPr>
        </p:nvSpPr>
        <p:spPr/>
        <p:txBody>
          <a:bodyPr/>
          <a:lstStyle/>
          <a:p>
            <a:r>
              <a:rPr lang="en-US" dirty="0" smtClean="0"/>
              <a:t>REITs</a:t>
            </a:r>
            <a:r>
              <a:rPr lang="en-US" dirty="0"/>
              <a:t>, particularly in the </a:t>
            </a:r>
            <a:r>
              <a:rPr lang="en-US" dirty="0" smtClean="0"/>
              <a:t>US, </a:t>
            </a:r>
            <a:r>
              <a:rPr lang="en-US" dirty="0"/>
              <a:t>had higher returns than most asset </a:t>
            </a:r>
            <a:r>
              <a:rPr lang="en-US" dirty="0" smtClean="0"/>
              <a:t>classes in the fourth quarter, </a:t>
            </a:r>
            <a:r>
              <a:rPr lang="en-US" dirty="0"/>
              <a:t>outperforming equity indices. US </a:t>
            </a:r>
            <a:r>
              <a:rPr lang="en-US" dirty="0" smtClean="0"/>
              <a:t>equities performed better </a:t>
            </a:r>
            <a:r>
              <a:rPr lang="en-US" dirty="0"/>
              <a:t>than non-US developed and emerging markets. Many equity markets outside the US </a:t>
            </a:r>
            <a:r>
              <a:rPr lang="en-US" dirty="0" smtClean="0"/>
              <a:t>declined </a:t>
            </a:r>
            <a:r>
              <a:rPr lang="en-US" dirty="0"/>
              <a:t>in US dollar terms. Currency movements played a role; the dollar appreciated against most currencies. Small caps outperformed large caps in the US. In developed markets outside the US, small caps slightly outperformed large caps but underperformed in emerging markets. Broad market value indices outperformed growth indices in the US but underperformed in developed markets outside the US and </a:t>
            </a:r>
            <a:r>
              <a:rPr lang="en-US" dirty="0" smtClean="0"/>
              <a:t>in emerging markets. The </a:t>
            </a:r>
            <a:r>
              <a:rPr lang="en-US" dirty="0"/>
              <a:t>results were mixed across size ranges in the various </a:t>
            </a:r>
            <a:r>
              <a:rPr lang="en-US" dirty="0" smtClean="0"/>
              <a:t>markets.</a:t>
            </a:r>
            <a:endParaRPr lang="en-US" dirty="0"/>
          </a:p>
        </p:txBody>
      </p:sp>
      <p:sp>
        <p:nvSpPr>
          <p:cNvPr id="12" name="Text Placeholder 11"/>
          <p:cNvSpPr>
            <a:spLocks noGrp="1"/>
          </p:cNvSpPr>
          <p:nvPr>
            <p:ph type="body" sz="quarter" idx="14"/>
          </p:nvPr>
        </p:nvSpPr>
        <p:spPr/>
        <p:txBody>
          <a:bodyPr/>
          <a:lstStyle/>
          <a:p>
            <a:pPr lvl="0"/>
            <a:r>
              <a:rPr lang="en-US" dirty="0" smtClean="0"/>
              <a:t>Fourth Quarter 2014 Index Returns</a:t>
            </a:r>
          </a:p>
          <a:p>
            <a:endParaRPr lang="en-US" dirty="0"/>
          </a:p>
        </p:txBody>
      </p:sp>
      <p:cxnSp>
        <p:nvCxnSpPr>
          <p:cNvPr id="7" name="Straight Connector 6"/>
          <p:cNvCxnSpPr/>
          <p:nvPr/>
        </p:nvCxnSpPr>
        <p:spPr>
          <a:xfrm>
            <a:off x="685800" y="3076575"/>
            <a:ext cx="8686800" cy="0"/>
          </a:xfrm>
          <a:prstGeom prst="line">
            <a:avLst/>
          </a:prstGeom>
          <a:ln w="635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13" name="Chart 12"/>
          <p:cNvGraphicFramePr/>
          <p:nvPr>
            <p:extLst>
              <p:ext uri="{D42A27DB-BD31-4B8C-83A1-F6EECF244321}">
                <p14:modId xmlns:p14="http://schemas.microsoft.com/office/powerpoint/2010/main" val="1124848509"/>
              </p:ext>
            </p:extLst>
          </p:nvPr>
        </p:nvGraphicFramePr>
        <p:xfrm>
          <a:off x="685800" y="3309719"/>
          <a:ext cx="8686800" cy="335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7126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p:nvPr>
            <p:extLst>
              <p:ext uri="{D42A27DB-BD31-4B8C-83A1-F6EECF244321}">
                <p14:modId xmlns:p14="http://schemas.microsoft.com/office/powerpoint/2010/main" val="3550394917"/>
              </p:ext>
            </p:extLst>
          </p:nvPr>
        </p:nvGraphicFramePr>
        <p:xfrm>
          <a:off x="4013834" y="1779270"/>
          <a:ext cx="6219826" cy="253365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p:txBody>
          <a:bodyPr/>
          <a:lstStyle/>
          <a:p>
            <a:r>
              <a:rPr lang="en-US" smtClean="0"/>
              <a:t>US Stocks</a:t>
            </a:r>
            <a:endParaRPr lang="en-US" dirty="0"/>
          </a:p>
        </p:txBody>
      </p:sp>
      <p:sp>
        <p:nvSpPr>
          <p:cNvPr id="22" name="Slide Number Placeholder 21"/>
          <p:cNvSpPr>
            <a:spLocks noGrp="1"/>
          </p:cNvSpPr>
          <p:nvPr>
            <p:ph type="sldNum" sz="quarter" idx="12"/>
          </p:nvPr>
        </p:nvSpPr>
        <p:spPr/>
        <p:txBody>
          <a:bodyPr/>
          <a:lstStyle/>
          <a:p>
            <a:fld id="{66F6FF41-5833-4EBF-9145-362BCED2914A}" type="slidenum">
              <a:rPr lang="en-US" smtClean="0"/>
              <a:pPr/>
              <a:t>6</a:t>
            </a:fld>
            <a:endParaRPr lang="en-US" dirty="0"/>
          </a:p>
        </p:txBody>
      </p:sp>
      <p:sp>
        <p:nvSpPr>
          <p:cNvPr id="16" name="Picture Placeholder 15"/>
          <p:cNvSpPr>
            <a:spLocks noGrp="1"/>
          </p:cNvSpPr>
          <p:nvPr>
            <p:ph type="pic" sz="quarter" idx="13"/>
          </p:nvPr>
        </p:nvSpPr>
        <p:spPr/>
      </p:sp>
      <p:sp>
        <p:nvSpPr>
          <p:cNvPr id="8" name="Text Placeholder 7"/>
          <p:cNvSpPr>
            <a:spLocks noGrp="1"/>
          </p:cNvSpPr>
          <p:nvPr>
            <p:ph type="body" sz="quarter" idx="14"/>
          </p:nvPr>
        </p:nvSpPr>
        <p:spPr/>
        <p:txBody>
          <a:bodyPr/>
          <a:lstStyle/>
          <a:p>
            <a:r>
              <a:rPr lang="en-US" dirty="0" smtClean="0"/>
              <a:t>Fourth Quarter 2014 Index Returns</a:t>
            </a:r>
            <a:endParaRPr lang="en-US" dirty="0"/>
          </a:p>
        </p:txBody>
      </p:sp>
      <p:sp>
        <p:nvSpPr>
          <p:cNvPr id="9" name="Text Placeholder 8"/>
          <p:cNvSpPr>
            <a:spLocks noGrp="1"/>
          </p:cNvSpPr>
          <p:nvPr>
            <p:ph type="body" sz="quarter" idx="15"/>
          </p:nvPr>
        </p:nvSpPr>
        <p:spPr>
          <a:xfrm>
            <a:off x="594360" y="7109781"/>
            <a:ext cx="8529320" cy="400050"/>
          </a:xfrm>
        </p:spPr>
        <p:txBody>
          <a:bodyPr/>
          <a:lstStyle/>
          <a:p>
            <a:r>
              <a:rPr lang="en-US" b="1" dirty="0" smtClean="0"/>
              <a:t>Past performance is not a guarantee of future results. Indices are not available for direct investment. Index performance does not reflect the expenses associated with the management of an actual portfolio</a:t>
            </a:r>
            <a:r>
              <a:rPr lang="en-US" dirty="0" smtClean="0"/>
              <a:t>. Market segment (index representation) as follows: </a:t>
            </a:r>
            <a:r>
              <a:rPr lang="en-US" dirty="0" err="1" smtClean="0"/>
              <a:t>Marketwide</a:t>
            </a:r>
            <a:r>
              <a:rPr lang="en-US" dirty="0" smtClean="0"/>
              <a:t> (Russell 3000 Index), Large Cap (S&amp;P 500 Index), Large Cap Value (Russell 1000 Value Index), Large Cap Growth (Russell 1000 Growth Index), Small Cap (Russell 2000 Index), Small Cap Value (Russell 2000 Value Index), and Small Cap Growth (Russell 2000 Growth Index). World Market Cap represented by Russell 3000 Index, MSCI World ex USA IMI Index, and MSCI Emerging Markets IMI Index. Russell 3000 Index is used as the proxy for the US market. Russell data © Russell Investment Group 1995–2015, all rights reserved. The S&amp;P data are provided by Standard &amp; Poor's Index Services Group. </a:t>
            </a:r>
            <a:endParaRPr lang="en-US" dirty="0"/>
          </a:p>
        </p:txBody>
      </p:sp>
      <p:sp>
        <p:nvSpPr>
          <p:cNvPr id="14" name="Text Placeholder 13"/>
          <p:cNvSpPr>
            <a:spLocks noGrp="1"/>
          </p:cNvSpPr>
          <p:nvPr>
            <p:ph type="body" sz="quarter" idx="18"/>
          </p:nvPr>
        </p:nvSpPr>
        <p:spPr/>
        <p:txBody>
          <a:bodyPr/>
          <a:lstStyle/>
          <a:p>
            <a:r>
              <a:rPr lang="en-US" dirty="0" smtClean="0"/>
              <a:t>The </a:t>
            </a:r>
            <a:r>
              <a:rPr lang="en-US" dirty="0"/>
              <a:t>US equity market </a:t>
            </a:r>
            <a:r>
              <a:rPr lang="en-US" dirty="0" smtClean="0"/>
              <a:t>performed better than most other </a:t>
            </a:r>
            <a:r>
              <a:rPr lang="en-US" dirty="0"/>
              <a:t>markets for the </a:t>
            </a:r>
            <a:r>
              <a:rPr lang="en-US" dirty="0" smtClean="0"/>
              <a:t>quarter. Small </a:t>
            </a:r>
            <a:r>
              <a:rPr lang="en-US" dirty="0"/>
              <a:t>cap indices </a:t>
            </a:r>
            <a:r>
              <a:rPr lang="en-US" dirty="0" smtClean="0"/>
              <a:t>outperformed </a:t>
            </a:r>
            <a:r>
              <a:rPr lang="en-US" dirty="0"/>
              <a:t>large cap indices.  </a:t>
            </a:r>
          </a:p>
          <a:p>
            <a:r>
              <a:rPr lang="en-US" dirty="0" err="1" smtClean="0"/>
              <a:t>Marketwide</a:t>
            </a:r>
            <a:r>
              <a:rPr lang="en-US" dirty="0" smtClean="0"/>
              <a:t> </a:t>
            </a:r>
            <a:r>
              <a:rPr lang="en-US" dirty="0"/>
              <a:t>value indices outperformed </a:t>
            </a:r>
            <a:r>
              <a:rPr lang="en-US" dirty="0" smtClean="0"/>
              <a:t>growth indices, and </a:t>
            </a:r>
            <a:r>
              <a:rPr lang="en-US" dirty="0"/>
              <a:t>large and </a:t>
            </a:r>
            <a:r>
              <a:rPr lang="en-US" dirty="0" smtClean="0"/>
              <a:t>mid-cap </a:t>
            </a:r>
            <a:r>
              <a:rPr lang="en-US" dirty="0"/>
              <a:t>value indices outperformed their growth </a:t>
            </a:r>
            <a:r>
              <a:rPr lang="en-US" dirty="0" smtClean="0"/>
              <a:t>counterparts. However</a:t>
            </a:r>
            <a:r>
              <a:rPr lang="en-US" dirty="0"/>
              <a:t>, value underperformed growth </a:t>
            </a:r>
            <a:r>
              <a:rPr lang="en-US" dirty="0" smtClean="0"/>
              <a:t>among </a:t>
            </a:r>
            <a:r>
              <a:rPr lang="en-US" dirty="0"/>
              <a:t>both small and micro cap stocks.   </a:t>
            </a:r>
          </a:p>
          <a:p>
            <a:r>
              <a:rPr lang="en-US" dirty="0" smtClean="0"/>
              <a:t>REITs, </a:t>
            </a:r>
            <a:r>
              <a:rPr lang="en-US" dirty="0"/>
              <a:t>which are included to varying degrees in many </a:t>
            </a:r>
            <a:r>
              <a:rPr lang="en-US" dirty="0" smtClean="0"/>
              <a:t>benchmarks, boosted index returns. </a:t>
            </a:r>
            <a:endParaRPr lang="en-US" dirty="0"/>
          </a:p>
        </p:txBody>
      </p:sp>
      <p:graphicFrame>
        <p:nvGraphicFramePr>
          <p:cNvPr id="11" name="Chart 10"/>
          <p:cNvGraphicFramePr/>
          <p:nvPr>
            <p:extLst>
              <p:ext uri="{D42A27DB-BD31-4B8C-83A1-F6EECF244321}">
                <p14:modId xmlns:p14="http://schemas.microsoft.com/office/powerpoint/2010/main" val="2537571003"/>
              </p:ext>
            </p:extLst>
          </p:nvPr>
        </p:nvGraphicFramePr>
        <p:xfrm>
          <a:off x="1179074" y="4141208"/>
          <a:ext cx="4671301" cy="2706359"/>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595455" y="4783329"/>
            <a:ext cx="2604943" cy="569387"/>
          </a:xfrm>
          <a:prstGeom prst="rect">
            <a:avLst/>
          </a:prstGeom>
          <a:noFill/>
        </p:spPr>
        <p:txBody>
          <a:bodyPr wrap="square" rtlCol="0">
            <a:spAutoFit/>
          </a:bodyPr>
          <a:lstStyle/>
          <a:p>
            <a:r>
              <a:rPr lang="en-US" sz="1100" dirty="0">
                <a:solidFill>
                  <a:srgbClr val="35627D"/>
                </a:solidFill>
              </a:rPr>
              <a:t>World Market Capitalization—US</a:t>
            </a:r>
          </a:p>
          <a:p>
            <a:endParaRPr lang="en-US" dirty="0"/>
          </a:p>
        </p:txBody>
      </p:sp>
      <p:cxnSp>
        <p:nvCxnSpPr>
          <p:cNvPr id="5" name="Straight Connector 4"/>
          <p:cNvCxnSpPr/>
          <p:nvPr/>
        </p:nvCxnSpPr>
        <p:spPr>
          <a:xfrm flipV="1">
            <a:off x="688974" y="5057632"/>
            <a:ext cx="3605214"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Object 3"/>
          <p:cNvGraphicFramePr>
            <a:graphicFrameLocks noChangeAspect="1"/>
          </p:cNvGraphicFramePr>
          <p:nvPr>
            <p:extLst>
              <p:ext uri="{D42A27DB-BD31-4B8C-83A1-F6EECF244321}">
                <p14:modId xmlns:p14="http://schemas.microsoft.com/office/powerpoint/2010/main" val="2550779499"/>
              </p:ext>
            </p:extLst>
          </p:nvPr>
        </p:nvGraphicFramePr>
        <p:xfrm>
          <a:off x="4702175" y="4629150"/>
          <a:ext cx="5019675" cy="2133600"/>
        </p:xfrm>
        <a:graphic>
          <a:graphicData uri="http://schemas.openxmlformats.org/presentationml/2006/ole">
            <mc:AlternateContent xmlns:mc="http://schemas.openxmlformats.org/markup-compatibility/2006">
              <mc:Choice xmlns:v="urn:schemas-microsoft-com:vml" Requires="v">
                <p:oleObj spid="_x0000_s44254" name="Worksheet" r:id="rId7" imgW="5019717" imgH="2133510" progId="Excel.Sheet.12">
                  <p:embed/>
                </p:oleObj>
              </mc:Choice>
              <mc:Fallback>
                <p:oleObj name="Worksheet" r:id="rId7" imgW="5019717" imgH="2133510" progId="Excel.Sheet.12">
                  <p:embed/>
                  <p:pic>
                    <p:nvPicPr>
                      <p:cNvPr id="0" name="Object 15"/>
                      <p:cNvPicPr>
                        <a:picLocks noChangeAspect="1" noChangeArrowheads="1"/>
                      </p:cNvPicPr>
                      <p:nvPr/>
                    </p:nvPicPr>
                    <p:blipFill>
                      <a:blip r:embed="rId8"/>
                      <a:srcRect/>
                      <a:stretch>
                        <a:fillRect/>
                      </a:stretch>
                    </p:blipFill>
                    <p:spPr bwMode="auto">
                      <a:xfrm>
                        <a:off x="4702175" y="4629150"/>
                        <a:ext cx="50196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80670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hidden="1"/>
          <p:cNvSpPr txBox="1"/>
          <p:nvPr/>
        </p:nvSpPr>
        <p:spPr>
          <a:xfrm>
            <a:off x="4267205" y="2645191"/>
            <a:ext cx="1219197" cy="233433"/>
          </a:xfrm>
          <a:prstGeom prst="rect">
            <a:avLst/>
          </a:prstGeom>
          <a:noFill/>
        </p:spPr>
        <p:txBody>
          <a:bodyPr wrap="square" lIns="91418" tIns="45710" rIns="91418" bIns="45710" rtlCol="0">
            <a:spAutoFit/>
          </a:bodyPr>
          <a:lstStyle/>
          <a:p>
            <a:pPr algn="r">
              <a:spcAft>
                <a:spcPts val="2400"/>
              </a:spcAft>
            </a:pPr>
            <a:r>
              <a:rPr lang="en-US" sz="900" dirty="0">
                <a:solidFill>
                  <a:prstClr val="white">
                    <a:lumMod val="50000"/>
                  </a:prstClr>
                </a:solidFill>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7" name="TextBox 36"/>
            <p:cNvSpPr txBox="1"/>
            <p:nvPr/>
          </p:nvSpPr>
          <p:spPr>
            <a:xfrm>
              <a:off x="7924800" y="457200"/>
              <a:ext cx="1676400" cy="400110"/>
            </a:xfrm>
            <a:prstGeom prst="rect">
              <a:avLst/>
            </a:prstGeom>
            <a:noFill/>
          </p:spPr>
          <p:txBody>
            <a:bodyPr wrap="square" rtlCol="0">
              <a:spAutoFit/>
            </a:bodyPr>
            <a:lstStyle/>
            <a:p>
              <a:pPr algn="ctr"/>
              <a:r>
                <a:rPr lang="en-US" dirty="0">
                  <a:solidFill>
                    <a:prstClr val="white">
                      <a:lumMod val="85000"/>
                    </a:prstClr>
                  </a:solidFill>
                </a:rPr>
                <a:t>Firm Logo</a:t>
              </a:r>
            </a:p>
          </p:txBody>
        </p:sp>
      </p:grpSp>
      <p:sp>
        <p:nvSpPr>
          <p:cNvPr id="48" name="TextBox 47" hidden="1"/>
          <p:cNvSpPr txBox="1"/>
          <p:nvPr/>
        </p:nvSpPr>
        <p:spPr>
          <a:xfrm>
            <a:off x="4265615" y="3200402"/>
            <a:ext cx="1219197" cy="233433"/>
          </a:xfrm>
          <a:prstGeom prst="rect">
            <a:avLst/>
          </a:prstGeom>
          <a:noFill/>
        </p:spPr>
        <p:txBody>
          <a:bodyPr wrap="square" lIns="91418" tIns="45710" rIns="91418" bIns="45710" rtlCol="0">
            <a:spAutoFit/>
          </a:bodyPr>
          <a:lstStyle/>
          <a:p>
            <a:pPr algn="r">
              <a:spcAft>
                <a:spcPts val="2400"/>
              </a:spcAft>
            </a:pPr>
            <a:r>
              <a:rPr lang="en-US" sz="900" dirty="0">
                <a:solidFill>
                  <a:prstClr val="white">
                    <a:lumMod val="50000"/>
                  </a:prstClr>
                </a:solidFill>
                <a:ea typeface="Verdana"/>
                <a:cs typeface="Arial"/>
              </a:rPr>
              <a:t>Large Cap</a:t>
            </a:r>
          </a:p>
        </p:txBody>
      </p:sp>
      <p:sp>
        <p:nvSpPr>
          <p:cNvPr id="51" name="TextBox 50" hidden="1"/>
          <p:cNvSpPr txBox="1"/>
          <p:nvPr/>
        </p:nvSpPr>
        <p:spPr>
          <a:xfrm>
            <a:off x="4267202" y="3731041"/>
            <a:ext cx="1219197" cy="233433"/>
          </a:xfrm>
          <a:prstGeom prst="rect">
            <a:avLst/>
          </a:prstGeom>
          <a:noFill/>
        </p:spPr>
        <p:txBody>
          <a:bodyPr wrap="square" lIns="91418" tIns="45710" rIns="91418" bIns="45710" rtlCol="0">
            <a:spAutoFit/>
          </a:bodyPr>
          <a:lstStyle/>
          <a:p>
            <a:pPr algn="r">
              <a:spcAft>
                <a:spcPts val="2400"/>
              </a:spcAft>
            </a:pPr>
            <a:r>
              <a:rPr lang="en-US" sz="900" dirty="0">
                <a:solidFill>
                  <a:prstClr val="white">
                    <a:lumMod val="50000"/>
                  </a:prstClr>
                </a:solidFill>
                <a:ea typeface="Verdana"/>
                <a:cs typeface="Arial"/>
              </a:rPr>
              <a:t>Growth</a:t>
            </a:r>
          </a:p>
        </p:txBody>
      </p:sp>
      <p:sp>
        <p:nvSpPr>
          <p:cNvPr id="52" name="TextBox 51" hidden="1"/>
          <p:cNvSpPr txBox="1"/>
          <p:nvPr/>
        </p:nvSpPr>
        <p:spPr>
          <a:xfrm>
            <a:off x="4267202" y="4267200"/>
            <a:ext cx="1219197" cy="233433"/>
          </a:xfrm>
          <a:prstGeom prst="rect">
            <a:avLst/>
          </a:prstGeom>
          <a:noFill/>
        </p:spPr>
        <p:txBody>
          <a:bodyPr wrap="square" lIns="91418" tIns="45710" rIns="91418" bIns="45710" rtlCol="0">
            <a:spAutoFit/>
          </a:bodyPr>
          <a:lstStyle/>
          <a:p>
            <a:pPr algn="r">
              <a:spcAft>
                <a:spcPts val="2400"/>
              </a:spcAft>
            </a:pPr>
            <a:r>
              <a:rPr lang="en-US" sz="900" dirty="0">
                <a:solidFill>
                  <a:prstClr val="white">
                    <a:lumMod val="50000"/>
                  </a:prstClr>
                </a:solidFill>
                <a:ea typeface="Verdana"/>
                <a:cs typeface="Arial"/>
              </a:rPr>
              <a:t>Small Cap</a:t>
            </a:r>
          </a:p>
        </p:txBody>
      </p:sp>
      <p:cxnSp>
        <p:nvCxnSpPr>
          <p:cNvPr id="32" name="Straight Connector 31" hidden="1"/>
          <p:cNvCxnSpPr/>
          <p:nvPr/>
        </p:nvCxnSpPr>
        <p:spPr>
          <a:xfrm flipH="1">
            <a:off x="5472621"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smtClean="0"/>
              <a:t>International Developed Stocks</a:t>
            </a:r>
            <a:endParaRPr lang="en-US" dirty="0"/>
          </a:p>
        </p:txBody>
      </p:sp>
      <p:sp>
        <p:nvSpPr>
          <p:cNvPr id="24" name="Slide Number Placeholder 23"/>
          <p:cNvSpPr>
            <a:spLocks noGrp="1"/>
          </p:cNvSpPr>
          <p:nvPr>
            <p:ph type="sldNum" sz="quarter" idx="12"/>
          </p:nvPr>
        </p:nvSpPr>
        <p:spPr/>
        <p:txBody>
          <a:bodyPr/>
          <a:lstStyle/>
          <a:p>
            <a:fld id="{66F6FF41-5833-4EBF-9145-362BCED2914A}" type="slidenum">
              <a:rPr lang="en-US" smtClean="0">
                <a:solidFill>
                  <a:prstClr val="white">
                    <a:lumMod val="50000"/>
                  </a:prstClr>
                </a:solidFill>
              </a:rPr>
              <a:pPr/>
              <a:t>7</a:t>
            </a:fld>
            <a:endParaRPr lang="en-US" dirty="0">
              <a:solidFill>
                <a:prstClr val="white">
                  <a:lumMod val="50000"/>
                </a:prstClr>
              </a:solidFill>
            </a:endParaRPr>
          </a:p>
        </p:txBody>
      </p:sp>
      <p:sp>
        <p:nvSpPr>
          <p:cNvPr id="23" name="Picture Placeholder 22"/>
          <p:cNvSpPr>
            <a:spLocks noGrp="1"/>
          </p:cNvSpPr>
          <p:nvPr>
            <p:ph type="pic" sz="quarter" idx="13"/>
          </p:nvPr>
        </p:nvSpPr>
        <p:spPr/>
      </p:sp>
      <p:sp>
        <p:nvSpPr>
          <p:cNvPr id="5" name="Text Placeholder 4"/>
          <p:cNvSpPr>
            <a:spLocks noGrp="1"/>
          </p:cNvSpPr>
          <p:nvPr>
            <p:ph type="body" sz="quarter" idx="14"/>
          </p:nvPr>
        </p:nvSpPr>
        <p:spPr/>
        <p:txBody>
          <a:bodyPr/>
          <a:lstStyle/>
          <a:p>
            <a:pPr lvl="0"/>
            <a:r>
              <a:rPr lang="en-US" dirty="0" smtClean="0"/>
              <a:t>Fourth Quarter 2014 Index Returns</a:t>
            </a:r>
            <a:endParaRPr lang="en-US" dirty="0"/>
          </a:p>
        </p:txBody>
      </p:sp>
      <p:sp>
        <p:nvSpPr>
          <p:cNvPr id="12" name="Text Placeholder 11"/>
          <p:cNvSpPr>
            <a:spLocks noGrp="1"/>
          </p:cNvSpPr>
          <p:nvPr>
            <p:ph type="body" sz="quarter" idx="15"/>
          </p:nvPr>
        </p:nvSpPr>
        <p:spPr>
          <a:xfrm>
            <a:off x="594360" y="7109782"/>
            <a:ext cx="8529320" cy="519747"/>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Large Cap (MSCI World ex USA Index), Small Cap (MSCI World ex USA Small Cap Index), Value (MSCI World ex USA Value Index), and Growth (MSCI World ex USA Growth). All index returns are net of withholding tax on dividends. World Market Cap represented by Russell 3000 Index, MSCI World ex USA IMI Index, and MSCI Emerging Markets IMI Index. MSCI World ex USA IMI Index used as the proxy  for the </a:t>
            </a:r>
            <a:r>
              <a:rPr lang="en-US" dirty="0" smtClean="0"/>
              <a:t>International Developed market</a:t>
            </a:r>
            <a:r>
              <a:rPr lang="en-US" dirty="0"/>
              <a:t>. </a:t>
            </a:r>
            <a:r>
              <a:rPr lang="en-US" dirty="0" smtClean="0"/>
              <a:t>MSCI </a:t>
            </a:r>
            <a:r>
              <a:rPr lang="en-US" dirty="0"/>
              <a:t>data © </a:t>
            </a:r>
            <a:r>
              <a:rPr lang="en-US" dirty="0" smtClean="0"/>
              <a:t>MSCI 2015, </a:t>
            </a:r>
            <a:r>
              <a:rPr lang="en-US" dirty="0"/>
              <a:t>all rights reserved. </a:t>
            </a:r>
          </a:p>
          <a:p>
            <a:endParaRPr lang="en-US" dirty="0"/>
          </a:p>
        </p:txBody>
      </p:sp>
      <p:sp>
        <p:nvSpPr>
          <p:cNvPr id="7" name="Text Placeholder 6"/>
          <p:cNvSpPr>
            <a:spLocks noGrp="1"/>
          </p:cNvSpPr>
          <p:nvPr>
            <p:ph type="body" sz="quarter" idx="18"/>
          </p:nvPr>
        </p:nvSpPr>
        <p:spPr>
          <a:xfrm>
            <a:off x="595313" y="1790700"/>
            <a:ext cx="3642042" cy="4808538"/>
          </a:xfrm>
        </p:spPr>
        <p:txBody>
          <a:bodyPr/>
          <a:lstStyle/>
          <a:p>
            <a:r>
              <a:rPr lang="en-US" dirty="0" smtClean="0"/>
              <a:t>International </a:t>
            </a:r>
            <a:r>
              <a:rPr lang="en-US" dirty="0"/>
              <a:t>developed broad market indices </a:t>
            </a:r>
            <a:br>
              <a:rPr lang="en-US" dirty="0"/>
            </a:br>
            <a:r>
              <a:rPr lang="en-US" dirty="0"/>
              <a:t>measured in US dollars underperformed the </a:t>
            </a:r>
            <a:br>
              <a:rPr lang="en-US" dirty="0"/>
            </a:br>
            <a:r>
              <a:rPr lang="en-US" dirty="0"/>
              <a:t>US </a:t>
            </a:r>
            <a:r>
              <a:rPr lang="en-US" dirty="0" smtClean="0"/>
              <a:t>indices but </a:t>
            </a:r>
            <a:r>
              <a:rPr lang="en-US" dirty="0"/>
              <a:t>outperformed emerging markets </a:t>
            </a:r>
            <a:r>
              <a:rPr lang="en-US" dirty="0" smtClean="0"/>
              <a:t/>
            </a:r>
            <a:br>
              <a:rPr lang="en-US" dirty="0" smtClean="0"/>
            </a:br>
            <a:r>
              <a:rPr lang="en-US" dirty="0" smtClean="0"/>
              <a:t>as </a:t>
            </a:r>
            <a:r>
              <a:rPr lang="en-US" dirty="0"/>
              <a:t>a group. Small caps slightly outperformed </a:t>
            </a:r>
            <a:r>
              <a:rPr lang="en-US" dirty="0" smtClean="0"/>
              <a:t/>
            </a:r>
            <a:br>
              <a:rPr lang="en-US" dirty="0" smtClean="0"/>
            </a:br>
            <a:r>
              <a:rPr lang="en-US" dirty="0" smtClean="0"/>
              <a:t>large caps.  </a:t>
            </a:r>
            <a:endParaRPr lang="en-US" dirty="0"/>
          </a:p>
          <a:p>
            <a:r>
              <a:rPr lang="en-US" dirty="0"/>
              <a:t>Value underperformed growth across </a:t>
            </a:r>
            <a:r>
              <a:rPr lang="en-US" dirty="0" smtClean="0"/>
              <a:t/>
            </a:r>
            <a:br>
              <a:rPr lang="en-US" dirty="0" smtClean="0"/>
            </a:br>
            <a:r>
              <a:rPr lang="en-US" dirty="0" smtClean="0"/>
              <a:t>all </a:t>
            </a:r>
            <a:r>
              <a:rPr lang="en-US" dirty="0"/>
              <a:t>size segments. </a:t>
            </a:r>
          </a:p>
          <a:p>
            <a:r>
              <a:rPr lang="en-US" dirty="0"/>
              <a:t>The US dollar strengthened against most </a:t>
            </a:r>
            <a:br>
              <a:rPr lang="en-US" dirty="0"/>
            </a:br>
            <a:r>
              <a:rPr lang="en-US" dirty="0"/>
              <a:t>currencies during the </a:t>
            </a:r>
            <a:r>
              <a:rPr lang="en-US" dirty="0" smtClean="0"/>
              <a:t>quarter.</a:t>
            </a:r>
            <a:r>
              <a:rPr lang="en-US" dirty="0" smtClean="0">
                <a:solidFill>
                  <a:srgbClr val="FF0000"/>
                </a:solidFill>
              </a:rPr>
              <a:t> </a:t>
            </a:r>
            <a:r>
              <a:rPr lang="en-US" dirty="0">
                <a:solidFill>
                  <a:srgbClr val="FF0000"/>
                </a:solidFill>
              </a:rPr>
              <a:t>  </a:t>
            </a:r>
          </a:p>
        </p:txBody>
      </p:sp>
      <p:graphicFrame>
        <p:nvGraphicFramePr>
          <p:cNvPr id="59" name="Chart 58"/>
          <p:cNvGraphicFramePr/>
          <p:nvPr>
            <p:extLst>
              <p:ext uri="{D42A27DB-BD31-4B8C-83A1-F6EECF244321}">
                <p14:modId xmlns:p14="http://schemas.microsoft.com/office/powerpoint/2010/main" val="3176795035"/>
              </p:ext>
            </p:extLst>
          </p:nvPr>
        </p:nvGraphicFramePr>
        <p:xfrm>
          <a:off x="4617656" y="1790192"/>
          <a:ext cx="5295901" cy="249901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p:nvPr>
            <p:extLst>
              <p:ext uri="{D42A27DB-BD31-4B8C-83A1-F6EECF244321}">
                <p14:modId xmlns:p14="http://schemas.microsoft.com/office/powerpoint/2010/main" val="3887341947"/>
              </p:ext>
            </p:extLst>
          </p:nvPr>
        </p:nvGraphicFramePr>
        <p:xfrm>
          <a:off x="688978" y="4141208"/>
          <a:ext cx="4671301" cy="27063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93839897"/>
              </p:ext>
            </p:extLst>
          </p:nvPr>
        </p:nvGraphicFramePr>
        <p:xfrm>
          <a:off x="4674376" y="4622395"/>
          <a:ext cx="4762500" cy="1809750"/>
        </p:xfrm>
        <a:graphic>
          <a:graphicData uri="http://schemas.openxmlformats.org/presentationml/2006/ole">
            <mc:AlternateContent xmlns:mc="http://schemas.openxmlformats.org/markup-compatibility/2006">
              <mc:Choice xmlns:v="urn:schemas-microsoft-com:vml" Requires="v">
                <p:oleObj spid="_x0000_s45269" name="Worksheet" r:id="rId7" imgW="4762551" imgH="1809686" progId="Excel.Sheet.12">
                  <p:embed/>
                </p:oleObj>
              </mc:Choice>
              <mc:Fallback>
                <p:oleObj name="Worksheet" r:id="rId7" imgW="4762551" imgH="1809686" progId="Excel.Sheet.12">
                  <p:embed/>
                  <p:pic>
                    <p:nvPicPr>
                      <p:cNvPr id="0" name="Object 5"/>
                      <p:cNvPicPr>
                        <a:picLocks noChangeAspect="1" noChangeArrowheads="1"/>
                      </p:cNvPicPr>
                      <p:nvPr/>
                    </p:nvPicPr>
                    <p:blipFill>
                      <a:blip r:embed="rId8"/>
                      <a:srcRect/>
                      <a:stretch>
                        <a:fillRect/>
                      </a:stretch>
                    </p:blipFill>
                    <p:spPr bwMode="auto">
                      <a:xfrm>
                        <a:off x="4674376" y="4622395"/>
                        <a:ext cx="47625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42906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Emerging Markets Stocks</a:t>
            </a:r>
            <a:endParaRPr lang="en-US" dirty="0"/>
          </a:p>
        </p:txBody>
      </p:sp>
      <p:sp>
        <p:nvSpPr>
          <p:cNvPr id="19" name="Slide Number Placeholder 18"/>
          <p:cNvSpPr>
            <a:spLocks noGrp="1"/>
          </p:cNvSpPr>
          <p:nvPr>
            <p:ph type="sldNum" sz="quarter" idx="12"/>
          </p:nvPr>
        </p:nvSpPr>
        <p:spPr/>
        <p:txBody>
          <a:bodyPr/>
          <a:lstStyle/>
          <a:p>
            <a:fld id="{66F6FF41-5833-4EBF-9145-362BCED2914A}" type="slidenum">
              <a:rPr lang="en-US" smtClean="0">
                <a:solidFill>
                  <a:prstClr val="white">
                    <a:lumMod val="50000"/>
                  </a:prstClr>
                </a:solidFill>
              </a:rPr>
              <a:pPr/>
              <a:t>8</a:t>
            </a:fld>
            <a:endParaRPr lang="en-US" dirty="0">
              <a:solidFill>
                <a:prstClr val="white">
                  <a:lumMod val="50000"/>
                </a:prstClr>
              </a:solidFill>
            </a:endParaRPr>
          </a:p>
        </p:txBody>
      </p:sp>
      <p:sp>
        <p:nvSpPr>
          <p:cNvPr id="52" name="Picture Placeholder 51"/>
          <p:cNvSpPr>
            <a:spLocks noGrp="1"/>
          </p:cNvSpPr>
          <p:nvPr>
            <p:ph type="pic" sz="quarter" idx="13"/>
          </p:nvPr>
        </p:nvSpPr>
        <p:spPr/>
      </p:sp>
      <p:sp>
        <p:nvSpPr>
          <p:cNvPr id="6" name="Text Placeholder 5"/>
          <p:cNvSpPr>
            <a:spLocks noGrp="1"/>
          </p:cNvSpPr>
          <p:nvPr>
            <p:ph type="body" sz="quarter" idx="14"/>
          </p:nvPr>
        </p:nvSpPr>
        <p:spPr/>
        <p:txBody>
          <a:bodyPr/>
          <a:lstStyle/>
          <a:p>
            <a:pPr lvl="0"/>
            <a:r>
              <a:rPr lang="en-US" dirty="0" smtClean="0"/>
              <a:t>Fourth Quarter 2014 Index Returns</a:t>
            </a:r>
            <a:endParaRPr lang="en-US" dirty="0"/>
          </a:p>
        </p:txBody>
      </p:sp>
      <p:sp>
        <p:nvSpPr>
          <p:cNvPr id="13" name="Text Placeholder 12"/>
          <p:cNvSpPr>
            <a:spLocks noGrp="1"/>
          </p:cNvSpPr>
          <p:nvPr>
            <p:ph type="body" sz="quarter" idx="15"/>
          </p:nvPr>
        </p:nvSpPr>
        <p:spPr>
          <a:xfrm>
            <a:off x="594360" y="7100255"/>
            <a:ext cx="8529320" cy="529272"/>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Large Cap (MSCI Emerging Markets Index), Small Cap (MSCI Emerging Markets Small Cap Index), Value (MSCI Emerging Markets Value Index), and Growth (MSCI Emerging Markets Growth Index). All index returns are net of withholding tax on dividends. World Market Cap represented by Russell 3000 Index, MSCI World ex USA IMI Index, and MSCI Emerging Markets IMI Index. MSCI Emerging Markets IMI Index used as the proxy  for the emerging market portion of the market. MSCI data © </a:t>
            </a:r>
            <a:r>
              <a:rPr lang="en-US" dirty="0" smtClean="0"/>
              <a:t>MSCI 2015, </a:t>
            </a:r>
            <a:r>
              <a:rPr lang="en-US" dirty="0"/>
              <a:t>all rights reserved. </a:t>
            </a:r>
          </a:p>
          <a:p>
            <a:endParaRPr lang="en-US" dirty="0"/>
          </a:p>
        </p:txBody>
      </p:sp>
      <p:sp>
        <p:nvSpPr>
          <p:cNvPr id="8" name="Text Placeholder 7"/>
          <p:cNvSpPr>
            <a:spLocks noGrp="1"/>
          </p:cNvSpPr>
          <p:nvPr>
            <p:ph type="body" sz="quarter" idx="18"/>
          </p:nvPr>
        </p:nvSpPr>
        <p:spPr>
          <a:xfrm>
            <a:off x="585787" y="1790700"/>
            <a:ext cx="3689351" cy="2691634"/>
          </a:xfrm>
        </p:spPr>
        <p:txBody>
          <a:bodyPr/>
          <a:lstStyle/>
          <a:p>
            <a:r>
              <a:rPr lang="en-US" dirty="0" smtClean="0"/>
              <a:t>Broad </a:t>
            </a:r>
            <a:r>
              <a:rPr lang="en-US" dirty="0"/>
              <a:t>market emerging markets indices underperformed developed </a:t>
            </a:r>
            <a:r>
              <a:rPr lang="en-US" dirty="0" smtClean="0"/>
              <a:t>markets, </a:t>
            </a:r>
            <a:r>
              <a:rPr lang="en-US" dirty="0"/>
              <a:t>including the US. </a:t>
            </a:r>
          </a:p>
          <a:p>
            <a:r>
              <a:rPr lang="en-US" dirty="0"/>
              <a:t>Small cap indices underperformed large cap indices </a:t>
            </a:r>
            <a:r>
              <a:rPr lang="en-US" dirty="0" smtClean="0"/>
              <a:t/>
            </a:r>
            <a:br>
              <a:rPr lang="en-US" dirty="0" smtClean="0"/>
            </a:br>
            <a:r>
              <a:rPr lang="en-US" dirty="0" smtClean="0"/>
              <a:t>for </a:t>
            </a:r>
            <a:r>
              <a:rPr lang="en-US" dirty="0"/>
              <a:t>the </a:t>
            </a:r>
            <a:r>
              <a:rPr lang="en-US" dirty="0" smtClean="0"/>
              <a:t>quarter. Value </a:t>
            </a:r>
            <a:r>
              <a:rPr lang="en-US" dirty="0"/>
              <a:t>indices underperformed growth indices in large caps and </a:t>
            </a:r>
            <a:r>
              <a:rPr lang="en-US" dirty="0" smtClean="0"/>
              <a:t>mid-caps </a:t>
            </a:r>
            <a:r>
              <a:rPr lang="en-US" dirty="0"/>
              <a:t>but outperformed </a:t>
            </a:r>
            <a:r>
              <a:rPr lang="en-US" dirty="0" smtClean="0"/>
              <a:t/>
            </a:r>
            <a:br>
              <a:rPr lang="en-US" dirty="0" smtClean="0"/>
            </a:br>
            <a:r>
              <a:rPr lang="en-US" dirty="0" smtClean="0"/>
              <a:t>in </a:t>
            </a:r>
            <a:r>
              <a:rPr lang="en-US" dirty="0"/>
              <a:t>small caps. </a:t>
            </a:r>
          </a:p>
          <a:p>
            <a:r>
              <a:rPr lang="en-US" dirty="0"/>
              <a:t>The US dollar strengthened against most currencies during the quarter.  </a:t>
            </a:r>
          </a:p>
          <a:p>
            <a:r>
              <a:rPr lang="en-US" dirty="0" smtClean="0">
                <a:solidFill>
                  <a:srgbClr val="FF0000"/>
                </a:solidFill>
              </a:rPr>
              <a:t>  </a:t>
            </a:r>
            <a:endParaRPr lang="en-US" dirty="0">
              <a:solidFill>
                <a:srgbClr val="FF0000"/>
              </a:solidFill>
            </a:endParaRPr>
          </a:p>
          <a:p>
            <a:endParaRPr lang="en-US" dirty="0"/>
          </a:p>
        </p:txBody>
      </p:sp>
      <p:graphicFrame>
        <p:nvGraphicFramePr>
          <p:cNvPr id="65" name="Chart 64"/>
          <p:cNvGraphicFramePr/>
          <p:nvPr>
            <p:extLst>
              <p:ext uri="{D42A27DB-BD31-4B8C-83A1-F6EECF244321}">
                <p14:modId xmlns:p14="http://schemas.microsoft.com/office/powerpoint/2010/main" val="4123926441"/>
              </p:ext>
            </p:extLst>
          </p:nvPr>
        </p:nvGraphicFramePr>
        <p:xfrm>
          <a:off x="4617655" y="1790192"/>
          <a:ext cx="5295900" cy="249901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extLst>
              <p:ext uri="{D42A27DB-BD31-4B8C-83A1-F6EECF244321}">
                <p14:modId xmlns:p14="http://schemas.microsoft.com/office/powerpoint/2010/main" val="207781009"/>
              </p:ext>
            </p:extLst>
          </p:nvPr>
        </p:nvGraphicFramePr>
        <p:xfrm>
          <a:off x="688975" y="4141208"/>
          <a:ext cx="4671301" cy="27063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499921939"/>
              </p:ext>
            </p:extLst>
          </p:nvPr>
        </p:nvGraphicFramePr>
        <p:xfrm>
          <a:off x="4674376" y="4622394"/>
          <a:ext cx="4762500" cy="1809750"/>
        </p:xfrm>
        <a:graphic>
          <a:graphicData uri="http://schemas.openxmlformats.org/presentationml/2006/ole">
            <mc:AlternateContent xmlns:mc="http://schemas.openxmlformats.org/markup-compatibility/2006">
              <mc:Choice xmlns:v="urn:schemas-microsoft-com:vml" Requires="v">
                <p:oleObj spid="_x0000_s46289" name="Worksheet" r:id="rId7" imgW="4762551" imgH="1809686" progId="Excel.Sheet.12">
                  <p:embed/>
                </p:oleObj>
              </mc:Choice>
              <mc:Fallback>
                <p:oleObj name="Worksheet" r:id="rId7" imgW="4762551" imgH="1809686" progId="Excel.Sheet.12">
                  <p:embed/>
                  <p:pic>
                    <p:nvPicPr>
                      <p:cNvPr id="0" name="Object 1"/>
                      <p:cNvPicPr>
                        <a:picLocks noChangeAspect="1" noChangeArrowheads="1"/>
                      </p:cNvPicPr>
                      <p:nvPr/>
                    </p:nvPicPr>
                    <p:blipFill>
                      <a:blip r:embed="rId8"/>
                      <a:srcRect/>
                      <a:stretch>
                        <a:fillRect/>
                      </a:stretch>
                    </p:blipFill>
                    <p:spPr bwMode="auto">
                      <a:xfrm>
                        <a:off x="4674376" y="4622394"/>
                        <a:ext cx="47625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3539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a:off x="5010087" y="2614253"/>
            <a:ext cx="0" cy="4224964"/>
          </a:xfrm>
          <a:prstGeom prst="line">
            <a:avLst/>
          </a:prstGeom>
          <a:ln w="6350">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Select Country Performance</a:t>
            </a:r>
            <a:endParaRPr lang="en-US" dirty="0"/>
          </a:p>
        </p:txBody>
      </p:sp>
      <p:sp>
        <p:nvSpPr>
          <p:cNvPr id="33" name="Slide Number Placeholder 32"/>
          <p:cNvSpPr>
            <a:spLocks noGrp="1"/>
          </p:cNvSpPr>
          <p:nvPr>
            <p:ph type="sldNum" sz="quarter" idx="12"/>
          </p:nvPr>
        </p:nvSpPr>
        <p:spPr/>
        <p:txBody>
          <a:bodyPr/>
          <a:lstStyle/>
          <a:p>
            <a:r>
              <a:rPr lang="en-US" smtClean="0"/>
              <a:t>9</a:t>
            </a:r>
            <a:endParaRPr lang="en-US" dirty="0"/>
          </a:p>
        </p:txBody>
      </p:sp>
      <p:sp>
        <p:nvSpPr>
          <p:cNvPr id="9" name="Picture Placeholder 8"/>
          <p:cNvSpPr>
            <a:spLocks noGrp="1"/>
          </p:cNvSpPr>
          <p:nvPr>
            <p:ph type="pic" sz="quarter" idx="13"/>
          </p:nvPr>
        </p:nvSpPr>
        <p:spPr/>
      </p:sp>
      <p:sp>
        <p:nvSpPr>
          <p:cNvPr id="17" name="Text Placeholder 16"/>
          <p:cNvSpPr>
            <a:spLocks noGrp="1"/>
          </p:cNvSpPr>
          <p:nvPr>
            <p:ph type="body" sz="quarter" idx="15"/>
          </p:nvPr>
        </p:nvSpPr>
        <p:spPr>
          <a:xfrm>
            <a:off x="594360" y="7233619"/>
            <a:ext cx="8529320" cy="400050"/>
          </a:xfrm>
        </p:spPr>
        <p:txBody>
          <a:bodyPr/>
          <a:lstStyle/>
          <a:p>
            <a:r>
              <a:rPr lang="en-US" b="1" dirty="0" smtClean="0"/>
              <a:t>Past performance is not a guarantee of future results. Indices are not available for direct investment. Index performance does not reflect the expenses associated with the management of an actual portfolio</a:t>
            </a:r>
            <a:r>
              <a:rPr lang="en-US" dirty="0" smtClean="0"/>
              <a:t>. Country performance based on respective indices in the MSCI World ex US IMI Index (for developed markets), Russell 3000 Index (for US), and MSCI Emerging Markets IMI Index. All returns in USD and net of withholding tax on dividends. MSCI data © MSCI 2015, all rights reserved. Russell data © Russell Investment Group 1995–2015, all rights reserved. UAE and Qatar have been reclassified as emerging markets by MSCI, effective May 2014.</a:t>
            </a:r>
          </a:p>
          <a:p>
            <a:endParaRPr lang="en-US" dirty="0"/>
          </a:p>
        </p:txBody>
      </p:sp>
      <p:sp>
        <p:nvSpPr>
          <p:cNvPr id="19" name="Text Placeholder 18"/>
          <p:cNvSpPr>
            <a:spLocks noGrp="1"/>
          </p:cNvSpPr>
          <p:nvPr>
            <p:ph type="body" sz="quarter" idx="18"/>
          </p:nvPr>
        </p:nvSpPr>
        <p:spPr/>
        <p:txBody>
          <a:bodyPr/>
          <a:lstStyle/>
          <a:p>
            <a:r>
              <a:rPr lang="en-US" dirty="0" smtClean="0"/>
              <a:t>In </a:t>
            </a:r>
            <a:r>
              <a:rPr lang="en-US" dirty="0"/>
              <a:t>US dollar terms, New Zealand </a:t>
            </a:r>
            <a:r>
              <a:rPr lang="en-US" dirty="0" smtClean="0"/>
              <a:t>was the best performer </a:t>
            </a:r>
            <a:r>
              <a:rPr lang="en-US" dirty="0"/>
              <a:t>in developed </a:t>
            </a:r>
            <a:r>
              <a:rPr lang="en-US" dirty="0" smtClean="0"/>
              <a:t>markets during the fourth quarter. The </a:t>
            </a:r>
            <a:r>
              <a:rPr lang="en-US" dirty="0"/>
              <a:t>fall in </a:t>
            </a:r>
            <a:r>
              <a:rPr lang="en-US" dirty="0" smtClean="0"/>
              <a:t>commodity prices, </a:t>
            </a:r>
            <a:br>
              <a:rPr lang="en-US" dirty="0" smtClean="0"/>
            </a:br>
            <a:r>
              <a:rPr lang="en-US" dirty="0" smtClean="0"/>
              <a:t>in </a:t>
            </a:r>
            <a:r>
              <a:rPr lang="en-US" dirty="0"/>
              <a:t>particular the decline in the price of </a:t>
            </a:r>
            <a:r>
              <a:rPr lang="en-US" dirty="0" smtClean="0"/>
              <a:t>oil, contributed to the lower </a:t>
            </a:r>
            <a:r>
              <a:rPr lang="en-US" smtClean="0"/>
              <a:t>performance of </a:t>
            </a:r>
            <a:r>
              <a:rPr lang="en-US" dirty="0" smtClean="0"/>
              <a:t>commodity-dominated </a:t>
            </a:r>
            <a:r>
              <a:rPr lang="en-US" dirty="0"/>
              <a:t>countries such as Norway and </a:t>
            </a:r>
            <a:r>
              <a:rPr lang="en-US" dirty="0" smtClean="0"/>
              <a:t>Russia. Turkey </a:t>
            </a:r>
            <a:r>
              <a:rPr lang="en-US" dirty="0"/>
              <a:t>and China recorded the highest performance </a:t>
            </a:r>
            <a:r>
              <a:rPr lang="en-US" dirty="0" smtClean="0"/>
              <a:t>among emerging </a:t>
            </a:r>
            <a:r>
              <a:rPr lang="en-US" dirty="0"/>
              <a:t>markets.</a:t>
            </a:r>
          </a:p>
          <a:p>
            <a:endParaRPr lang="en-US" dirty="0">
              <a:solidFill>
                <a:srgbClr val="FF0000"/>
              </a:solidFill>
            </a:endParaRPr>
          </a:p>
        </p:txBody>
      </p:sp>
      <p:sp>
        <p:nvSpPr>
          <p:cNvPr id="6" name="Text Placeholder 5"/>
          <p:cNvSpPr>
            <a:spLocks noGrp="1"/>
          </p:cNvSpPr>
          <p:nvPr>
            <p:ph type="body" sz="quarter" idx="14"/>
          </p:nvPr>
        </p:nvSpPr>
        <p:spPr/>
        <p:txBody>
          <a:bodyPr/>
          <a:lstStyle/>
          <a:p>
            <a:pPr lvl="0"/>
            <a:r>
              <a:rPr lang="en-US" dirty="0" smtClean="0"/>
              <a:t>Fourth Quarter 2014 Index Returns</a:t>
            </a:r>
            <a:endParaRPr lang="en-US" dirty="0"/>
          </a:p>
        </p:txBody>
      </p:sp>
      <p:graphicFrame>
        <p:nvGraphicFramePr>
          <p:cNvPr id="12" name="Chart 11"/>
          <p:cNvGraphicFramePr/>
          <p:nvPr>
            <p:extLst>
              <p:ext uri="{D42A27DB-BD31-4B8C-83A1-F6EECF244321}">
                <p14:modId xmlns:p14="http://schemas.microsoft.com/office/powerpoint/2010/main" val="1542739616"/>
              </p:ext>
            </p:extLst>
          </p:nvPr>
        </p:nvGraphicFramePr>
        <p:xfrm>
          <a:off x="5244783" y="2765286"/>
          <a:ext cx="4178808" cy="42641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extLst>
              <p:ext uri="{D42A27DB-BD31-4B8C-83A1-F6EECF244321}">
                <p14:modId xmlns:p14="http://schemas.microsoft.com/office/powerpoint/2010/main" val="2452201865"/>
              </p:ext>
            </p:extLst>
          </p:nvPr>
        </p:nvGraphicFramePr>
        <p:xfrm>
          <a:off x="596583" y="2765286"/>
          <a:ext cx="4178808" cy="42641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32566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QMR_horizontal template v.4">
  <a:themeElements>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QMR_horizontal template v.4</Template>
  <TotalTime>13914</TotalTime>
  <Words>2264</Words>
  <Application>Microsoft Office PowerPoint</Application>
  <PresentationFormat>Custom</PresentationFormat>
  <Paragraphs>208</Paragraphs>
  <Slides>14</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QMR_horizontal template v.4</vt:lpstr>
      <vt:lpstr>Worksheet</vt:lpstr>
      <vt:lpstr>Q4</vt:lpstr>
      <vt:lpstr>Quarterly Market Review</vt:lpstr>
      <vt:lpstr>Market Summary</vt:lpstr>
      <vt:lpstr>World Stock Market Performance</vt:lpstr>
      <vt:lpstr>World Asset Classes </vt:lpstr>
      <vt:lpstr>US Stocks</vt:lpstr>
      <vt:lpstr>International Developed Stocks</vt:lpstr>
      <vt:lpstr>Emerging Markets Stocks</vt:lpstr>
      <vt:lpstr>Select Country Performance</vt:lpstr>
      <vt:lpstr>Real Estate Investment Trusts (REITs)</vt:lpstr>
      <vt:lpstr>Commodities</vt:lpstr>
      <vt:lpstr>Fixed Income</vt:lpstr>
      <vt:lpstr>Global Diversification</vt:lpstr>
      <vt:lpstr>Living with Volatility, Again</vt:lpstr>
    </vt:vector>
  </TitlesOfParts>
  <Company>Dimensional Fund Advisors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Q2</dc:title>
  <dc:creator>Michael.Lee@dimensional.com</dc:creator>
  <cp:lastModifiedBy>Steven R Smith</cp:lastModifiedBy>
  <cp:revision>168</cp:revision>
  <cp:lastPrinted>2015-01-07T01:25:06Z</cp:lastPrinted>
  <dcterms:created xsi:type="dcterms:W3CDTF">2014-07-03T18:34:46Z</dcterms:created>
  <dcterms:modified xsi:type="dcterms:W3CDTF">2015-01-10T17:19:20Z</dcterms:modified>
</cp:coreProperties>
</file>